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eb60d7b02e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eb60d7b02e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e6e23cf41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e6e23cf41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e8597651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e8597651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e85976518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e85976518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e859765183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e859765183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e859765183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e859765183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e859765183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e859765183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e859765183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e859765183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e6e23cf41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e6e23cf41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eb60d7b02e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eb60d7b02e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e6e23cf41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e6e23cf41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eb60d7b02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eb60d7b02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eb60d7b02e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eb60d7b02e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eb60d7b02e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eb60d7b02e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eb60d7b02e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eb60d7b02e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e6e23cf41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e6e23cf41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eb60d7b02e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eb60d7b02e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eb60d7b02e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eb60d7b02e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eb60d7b02e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eb60d7b02e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e6e23cf41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e6e23cf41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eb60d7b02e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eb60d7b02e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e6e23cf41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e6e23cf41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e6e23cf41a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e6e23cf41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e6e23cf41a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e6e23cf41a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e6e23cf41a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e6e23cf41a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e6e23cf41a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e6e23cf41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e6e23cf41a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e6e23cf41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e85976518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e85976518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jpg"/><Relationship Id="rId4" Type="http://schemas.openxmlformats.org/officeDocument/2006/relationships/image" Target="../media/image2.jpg"/><Relationship Id="rId5" Type="http://schemas.openxmlformats.org/officeDocument/2006/relationships/image" Target="../media/image17.jpg"/><Relationship Id="rId6" Type="http://schemas.openxmlformats.org/officeDocument/2006/relationships/image" Target="../media/image42.jpg"/><Relationship Id="rId7"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freshoffthegrid.com/" TargetMode="External"/><Relationship Id="rId4" Type="http://schemas.openxmlformats.org/officeDocument/2006/relationships/hyperlink" Target="https://www.freshoffthegrid.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5.jpg"/><Relationship Id="rId4" Type="http://schemas.openxmlformats.org/officeDocument/2006/relationships/image" Target="../media/image20.jpg"/><Relationship Id="rId5" Type="http://schemas.openxmlformats.org/officeDocument/2006/relationships/image" Target="../media/image24.jpg"/><Relationship Id="rId6" Type="http://schemas.openxmlformats.org/officeDocument/2006/relationships/image" Target="../media/image19.jpg"/><Relationship Id="rId7" Type="http://schemas.openxmlformats.org/officeDocument/2006/relationships/image" Target="../media/image2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2.png"/><Relationship Id="rId4" Type="http://schemas.openxmlformats.org/officeDocument/2006/relationships/image" Target="../media/image22.jpg"/><Relationship Id="rId5" Type="http://schemas.openxmlformats.org/officeDocument/2006/relationships/image" Target="../media/image23.jpg"/><Relationship Id="rId6"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www.redcross.org/local/oregon/take-a-class/first-aid-portland-or" TargetMode="External"/><Relationship Id="rId4" Type="http://schemas.openxmlformats.org/officeDocument/2006/relationships/hyperlink" Target="https://www.nols.edu/en/coursefinder/courses/wilderness-first-aid-WFA/?gclid=CjwKCAjw1JeJBhB9EiwAV612yzYt4qf0jcVaYU3tJidk-FqVeWaTUE2pFxjNqtylCKOo3eU-_K_IdhoCRogQAvD_BwE" TargetMode="External"/><Relationship Id="rId9" Type="http://schemas.openxmlformats.org/officeDocument/2006/relationships/image" Target="../media/image26.jpg"/><Relationship Id="rId5" Type="http://schemas.openxmlformats.org/officeDocument/2006/relationships/hyperlink" Target="https://www.wildmed.com" TargetMode="External"/><Relationship Id="rId6" Type="http://schemas.openxmlformats.org/officeDocument/2006/relationships/hyperlink" Target="http://superiorpaddling.com/paddling-first-aid-kit/" TargetMode="External"/><Relationship Id="rId7" Type="http://schemas.openxmlformats.org/officeDocument/2006/relationships/image" Target="../media/image27.jpg"/><Relationship Id="rId8"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0.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7.jpg"/><Relationship Id="rId4" Type="http://schemas.openxmlformats.org/officeDocument/2006/relationships/image" Target="../media/image31.jpg"/><Relationship Id="rId5" Type="http://schemas.openxmlformats.org/officeDocument/2006/relationships/image" Target="../media/image28.png"/><Relationship Id="rId6" Type="http://schemas.openxmlformats.org/officeDocument/2006/relationships/image" Target="../media/image34.jpg"/><Relationship Id="rId7" Type="http://schemas.openxmlformats.org/officeDocument/2006/relationships/hyperlink" Target="https://www.boatus.org/marine-communications/basic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paddling.com/learn/the-float-plan-a-vital-paddling-tool" TargetMode="External"/><Relationship Id="rId4" Type="http://schemas.openxmlformats.org/officeDocument/2006/relationships/image" Target="../media/image44.png"/><Relationship Id="rId5" Type="http://schemas.openxmlformats.org/officeDocument/2006/relationships/image" Target="../media/image3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0.jpg"/><Relationship Id="rId4" Type="http://schemas.openxmlformats.org/officeDocument/2006/relationships/hyperlink" Target="http://www.youtube.com/watch?v=rUM5x40-MlU" TargetMode="External"/><Relationship Id="rId5" Type="http://schemas.openxmlformats.org/officeDocument/2006/relationships/image" Target="../media/image39.jpg"/><Relationship Id="rId6" Type="http://schemas.openxmlformats.org/officeDocument/2006/relationships/hyperlink" Target="http://www.youtube.com/watch?v=HEYPX-RNvnY" TargetMode="External"/><Relationship Id="rId7" Type="http://schemas.openxmlformats.org/officeDocument/2006/relationships/image" Target="../media/image3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willamettewatertrail.org" TargetMode="External"/><Relationship Id="rId4" Type="http://schemas.openxmlformats.org/officeDocument/2006/relationships/hyperlink" Target="https://www.estuarypartnership.org/water-trails/columbia-river" TargetMode="External"/><Relationship Id="rId5" Type="http://schemas.openxmlformats.org/officeDocument/2006/relationships/hyperlink" Target="https://www.wwta.org/water-trails/cascadia-marine-trail/" TargetMode="External"/><Relationship Id="rId6" Type="http://schemas.openxmlformats.org/officeDocument/2006/relationships/hyperlink" Target="http://www.youtube.com/watch?v=fKYu-0l8ED0" TargetMode="External"/><Relationship Id="rId7" Type="http://schemas.openxmlformats.org/officeDocument/2006/relationships/image" Target="../media/image3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nauticalcharts.noaa.gov" TargetMode="External"/><Relationship Id="rId4" Type="http://schemas.openxmlformats.org/officeDocument/2006/relationships/hyperlink" Target="https://www.weather.gov" TargetMode="External"/><Relationship Id="rId5" Type="http://schemas.openxmlformats.org/officeDocument/2006/relationships/hyperlink" Target="https://tidesandcurrents.noaa.gov" TargetMode="External"/><Relationship Id="rId6" Type="http://schemas.openxmlformats.org/officeDocument/2006/relationships/hyperlink" Target="https://www.deepzoom.com" TargetMode="External"/><Relationship Id="rId7" Type="http://schemas.openxmlformats.org/officeDocument/2006/relationships/hyperlink" Target="https://www.windy.com/?44.655,-123.135,5" TargetMode="External"/><Relationship Id="rId8"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www.kayaktrainingaustralia.com.au/leadership"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www.paddlecanada.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NwUA_pKOH90" TargetMode="External"/><Relationship Id="rId4" Type="http://schemas.openxmlformats.org/officeDocument/2006/relationships/image" Target="../media/image1.jpg"/><Relationship Id="rId5"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EbLjgOk5zZg" TargetMode="Externa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2470958" y="-6669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200"/>
              <a:t>Kayak Camping</a:t>
            </a:r>
            <a:endParaRPr sz="4200"/>
          </a:p>
        </p:txBody>
      </p:sp>
      <p:sp>
        <p:nvSpPr>
          <p:cNvPr id="55" name="Google Shape;55;p13"/>
          <p:cNvSpPr txBox="1"/>
          <p:nvPr>
            <p:ph idx="1" type="subTitle"/>
          </p:nvPr>
        </p:nvSpPr>
        <p:spPr>
          <a:xfrm>
            <a:off x="2336200" y="14166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500">
                <a:solidFill>
                  <a:schemeClr val="dk1"/>
                </a:solidFill>
              </a:rPr>
              <a:t>Tips, Tricks and Places to Go</a:t>
            </a:r>
            <a:endParaRPr sz="2500">
              <a:solidFill>
                <a:schemeClr val="dk1"/>
              </a:solidFill>
            </a:endParaRPr>
          </a:p>
        </p:txBody>
      </p:sp>
      <p:pic>
        <p:nvPicPr>
          <p:cNvPr id="56" name="Google Shape;56;p13"/>
          <p:cNvPicPr preferRelativeResize="0"/>
          <p:nvPr/>
        </p:nvPicPr>
        <p:blipFill>
          <a:blip r:embed="rId3">
            <a:alphaModFix/>
          </a:blip>
          <a:stretch>
            <a:fillRect/>
          </a:stretch>
        </p:blipFill>
        <p:spPr>
          <a:xfrm>
            <a:off x="508800" y="247075"/>
            <a:ext cx="1962150" cy="1962150"/>
          </a:xfrm>
          <a:prstGeom prst="rect">
            <a:avLst/>
          </a:prstGeom>
          <a:noFill/>
          <a:ln>
            <a:noFill/>
          </a:ln>
        </p:spPr>
      </p:pic>
      <p:sp>
        <p:nvSpPr>
          <p:cNvPr id="57" name="Google Shape;57;p13"/>
          <p:cNvSpPr/>
          <p:nvPr/>
        </p:nvSpPr>
        <p:spPr>
          <a:xfrm flipH="1" rot="4101314">
            <a:off x="1427342" y="2195078"/>
            <a:ext cx="753963" cy="664550"/>
          </a:xfrm>
          <a:prstGeom prst="bentArrow">
            <a:avLst>
              <a:gd fmla="val 20784" name="adj1"/>
              <a:gd fmla="val 25000" name="adj2"/>
              <a:gd fmla="val 25000" name="adj3"/>
              <a:gd fmla="val 37949"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txBox="1"/>
          <p:nvPr/>
        </p:nvSpPr>
        <p:spPr>
          <a:xfrm>
            <a:off x="292000" y="2774350"/>
            <a:ext cx="1370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Gena Dwyer</a:t>
            </a:r>
            <a:endParaRPr>
              <a:solidFill>
                <a:schemeClr val="lt1"/>
              </a:solidFill>
            </a:endParaRPr>
          </a:p>
          <a:p>
            <a:pPr indent="0" lvl="0" marL="0" rtl="0" algn="l">
              <a:spcBef>
                <a:spcPts val="0"/>
              </a:spcBef>
              <a:spcAft>
                <a:spcPts val="0"/>
              </a:spcAft>
              <a:buNone/>
            </a:pPr>
            <a:r>
              <a:rPr lang="en">
                <a:solidFill>
                  <a:schemeClr val="lt1"/>
                </a:solidFill>
              </a:rPr>
              <a:t>(not an expert)</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4834550" y="445025"/>
            <a:ext cx="3997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your “must have” camping gear?</a:t>
            </a:r>
            <a:endParaRPr/>
          </a:p>
        </p:txBody>
      </p:sp>
      <p:sp>
        <p:nvSpPr>
          <p:cNvPr id="115" name="Google Shape;115;p22"/>
          <p:cNvSpPr txBox="1"/>
          <p:nvPr>
            <p:ph idx="1" type="body"/>
          </p:nvPr>
        </p:nvSpPr>
        <p:spPr>
          <a:xfrm>
            <a:off x="5060125" y="1478125"/>
            <a:ext cx="3156000" cy="1327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chemeClr val="dk1"/>
                </a:solidFill>
              </a:rPr>
              <a:t>Put your favorite piece of camping gear in the chat!</a:t>
            </a:r>
            <a:endParaRPr b="1">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5275500" y="504925"/>
            <a:ext cx="2817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Camping Kitchen	</a:t>
            </a:r>
            <a:endParaRPr/>
          </a:p>
        </p:txBody>
      </p:sp>
      <p:sp>
        <p:nvSpPr>
          <p:cNvPr id="121" name="Google Shape;121;p23"/>
          <p:cNvSpPr txBox="1"/>
          <p:nvPr>
            <p:ph idx="1" type="body"/>
          </p:nvPr>
        </p:nvSpPr>
        <p:spPr>
          <a:xfrm>
            <a:off x="5702250" y="1219850"/>
            <a:ext cx="3556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What to eat?</a:t>
            </a:r>
            <a:endParaRPr>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pic>
        <p:nvPicPr>
          <p:cNvPr id="126" name="Google Shape;126;p24"/>
          <p:cNvPicPr preferRelativeResize="0"/>
          <p:nvPr/>
        </p:nvPicPr>
        <p:blipFill>
          <a:blip r:embed="rId3">
            <a:alphaModFix/>
          </a:blip>
          <a:stretch>
            <a:fillRect/>
          </a:stretch>
        </p:blipFill>
        <p:spPr>
          <a:xfrm>
            <a:off x="354550" y="295725"/>
            <a:ext cx="1704350" cy="2039376"/>
          </a:xfrm>
          <a:prstGeom prst="rect">
            <a:avLst/>
          </a:prstGeom>
          <a:noFill/>
          <a:ln>
            <a:noFill/>
          </a:ln>
        </p:spPr>
      </p:pic>
      <p:sp>
        <p:nvSpPr>
          <p:cNvPr id="127" name="Google Shape;127;p24"/>
          <p:cNvSpPr txBox="1"/>
          <p:nvPr/>
        </p:nvSpPr>
        <p:spPr>
          <a:xfrm>
            <a:off x="2815075" y="344400"/>
            <a:ext cx="431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Dehydrated Meals</a:t>
            </a:r>
            <a:endParaRPr>
              <a:solidFill>
                <a:schemeClr val="dk1"/>
              </a:solidFill>
            </a:endParaRPr>
          </a:p>
        </p:txBody>
      </p:sp>
      <p:pic>
        <p:nvPicPr>
          <p:cNvPr id="128" name="Google Shape;128;p24"/>
          <p:cNvPicPr preferRelativeResize="0"/>
          <p:nvPr/>
        </p:nvPicPr>
        <p:blipFill>
          <a:blip r:embed="rId4">
            <a:alphaModFix/>
          </a:blip>
          <a:stretch>
            <a:fillRect/>
          </a:stretch>
        </p:blipFill>
        <p:spPr>
          <a:xfrm>
            <a:off x="1889350" y="703775"/>
            <a:ext cx="1915501" cy="2153550"/>
          </a:xfrm>
          <a:prstGeom prst="rect">
            <a:avLst/>
          </a:prstGeom>
          <a:noFill/>
          <a:ln>
            <a:noFill/>
          </a:ln>
        </p:spPr>
      </p:pic>
      <p:pic>
        <p:nvPicPr>
          <p:cNvPr id="129" name="Google Shape;129;p24"/>
          <p:cNvPicPr preferRelativeResize="0"/>
          <p:nvPr/>
        </p:nvPicPr>
        <p:blipFill>
          <a:blip r:embed="rId5">
            <a:alphaModFix/>
          </a:blip>
          <a:stretch>
            <a:fillRect/>
          </a:stretch>
        </p:blipFill>
        <p:spPr>
          <a:xfrm>
            <a:off x="5566925" y="295725"/>
            <a:ext cx="1832824" cy="2557850"/>
          </a:xfrm>
          <a:prstGeom prst="rect">
            <a:avLst/>
          </a:prstGeom>
          <a:noFill/>
          <a:ln>
            <a:noFill/>
          </a:ln>
        </p:spPr>
      </p:pic>
      <p:sp>
        <p:nvSpPr>
          <p:cNvPr id="130" name="Google Shape;130;p24"/>
          <p:cNvSpPr txBox="1"/>
          <p:nvPr/>
        </p:nvSpPr>
        <p:spPr>
          <a:xfrm>
            <a:off x="7399750" y="419275"/>
            <a:ext cx="431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Prepared Meals</a:t>
            </a:r>
            <a:endParaRPr>
              <a:solidFill>
                <a:schemeClr val="dk1"/>
              </a:solidFill>
            </a:endParaRPr>
          </a:p>
        </p:txBody>
      </p:sp>
      <p:pic>
        <p:nvPicPr>
          <p:cNvPr id="131" name="Google Shape;131;p24"/>
          <p:cNvPicPr preferRelativeResize="0"/>
          <p:nvPr/>
        </p:nvPicPr>
        <p:blipFill>
          <a:blip r:embed="rId6">
            <a:alphaModFix/>
          </a:blip>
          <a:stretch>
            <a:fillRect/>
          </a:stretch>
        </p:blipFill>
        <p:spPr>
          <a:xfrm>
            <a:off x="354551" y="3137025"/>
            <a:ext cx="2665504" cy="1779224"/>
          </a:xfrm>
          <a:prstGeom prst="rect">
            <a:avLst/>
          </a:prstGeom>
          <a:noFill/>
          <a:ln>
            <a:noFill/>
          </a:ln>
        </p:spPr>
      </p:pic>
      <p:sp>
        <p:nvSpPr>
          <p:cNvPr id="132" name="Google Shape;132;p24"/>
          <p:cNvSpPr txBox="1"/>
          <p:nvPr/>
        </p:nvSpPr>
        <p:spPr>
          <a:xfrm>
            <a:off x="3020050" y="3174450"/>
            <a:ext cx="154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You Cook Meals</a:t>
            </a:r>
            <a:endParaRPr>
              <a:solidFill>
                <a:schemeClr val="dk1"/>
              </a:solidFill>
            </a:endParaRPr>
          </a:p>
        </p:txBody>
      </p:sp>
      <p:pic>
        <p:nvPicPr>
          <p:cNvPr id="133" name="Google Shape;133;p24"/>
          <p:cNvPicPr preferRelativeResize="0"/>
          <p:nvPr/>
        </p:nvPicPr>
        <p:blipFill>
          <a:blip r:embed="rId7">
            <a:alphaModFix/>
          </a:blip>
          <a:stretch>
            <a:fillRect/>
          </a:stretch>
        </p:blipFill>
        <p:spPr>
          <a:xfrm>
            <a:off x="4701550" y="3068400"/>
            <a:ext cx="2538101" cy="1690625"/>
          </a:xfrm>
          <a:prstGeom prst="rect">
            <a:avLst/>
          </a:prstGeom>
          <a:noFill/>
          <a:ln>
            <a:noFill/>
          </a:ln>
        </p:spPr>
      </p:pic>
      <p:sp>
        <p:nvSpPr>
          <p:cNvPr id="134" name="Google Shape;134;p24"/>
          <p:cNvSpPr txBox="1"/>
          <p:nvPr/>
        </p:nvSpPr>
        <p:spPr>
          <a:xfrm>
            <a:off x="7277275" y="3039675"/>
            <a:ext cx="17043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Vacuum Sealed Prepared Meals</a:t>
            </a:r>
            <a:endParaRPr>
              <a:solidFill>
                <a:schemeClr val="dk1"/>
              </a:solidFill>
            </a:endParaRPr>
          </a:p>
          <a:p>
            <a:pPr indent="0" lvl="0" marL="0" rtl="0" algn="l">
              <a:spcBef>
                <a:spcPts val="0"/>
              </a:spcBef>
              <a:spcAft>
                <a:spcPts val="0"/>
              </a:spcAft>
              <a:buNone/>
            </a:pPr>
            <a:r>
              <a:rPr lang="en">
                <a:solidFill>
                  <a:schemeClr val="dk1"/>
                </a:solidFill>
              </a:rPr>
              <a:t>(my favorite)</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 name="Shape 138"/>
        <p:cNvGrpSpPr/>
        <p:nvPr/>
      </p:nvGrpSpPr>
      <p:grpSpPr>
        <a:xfrm>
          <a:off x="0" y="0"/>
          <a:ext cx="0" cy="0"/>
          <a:chOff x="0" y="0"/>
          <a:chExt cx="0" cy="0"/>
        </a:xfrm>
      </p:grpSpPr>
      <p:sp>
        <p:nvSpPr>
          <p:cNvPr id="139" name="Google Shape;139;p25"/>
          <p:cNvSpPr txBox="1"/>
          <p:nvPr/>
        </p:nvSpPr>
        <p:spPr>
          <a:xfrm>
            <a:off x="486650" y="576500"/>
            <a:ext cx="582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It’s tempting to prepare all super healthy meals, but don’t forget...</a:t>
            </a:r>
            <a:endParaRPr>
              <a:solidFill>
                <a:schemeClr val="dk1"/>
              </a:solidFill>
            </a:endParaRPr>
          </a:p>
        </p:txBody>
      </p:sp>
      <p:sp>
        <p:nvSpPr>
          <p:cNvPr id="140" name="Google Shape;140;p25"/>
          <p:cNvSpPr txBox="1"/>
          <p:nvPr/>
        </p:nvSpPr>
        <p:spPr>
          <a:xfrm>
            <a:off x="1160475" y="1108075"/>
            <a:ext cx="504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...s</a:t>
            </a:r>
            <a:r>
              <a:rPr lang="en">
                <a:solidFill>
                  <a:schemeClr val="dk1"/>
                </a:solidFill>
              </a:rPr>
              <a:t>omething salty to help replace salts lost through sweat.</a:t>
            </a:r>
            <a:endParaRPr>
              <a:solidFill>
                <a:schemeClr val="dk1"/>
              </a:solidFill>
            </a:endParaRPr>
          </a:p>
        </p:txBody>
      </p:sp>
      <p:sp>
        <p:nvSpPr>
          <p:cNvPr id="141" name="Google Shape;141;p25"/>
          <p:cNvSpPr txBox="1"/>
          <p:nvPr/>
        </p:nvSpPr>
        <p:spPr>
          <a:xfrm>
            <a:off x="606450" y="2006500"/>
            <a:ext cx="431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Pre-prepared or homemade...it’s up to you!</a:t>
            </a:r>
            <a:endParaRPr>
              <a:solidFill>
                <a:schemeClr val="dk1"/>
              </a:solidFill>
            </a:endParaRPr>
          </a:p>
        </p:txBody>
      </p:sp>
      <p:pic>
        <p:nvPicPr>
          <p:cNvPr id="142" name="Google Shape;142;p25"/>
          <p:cNvPicPr preferRelativeResize="0"/>
          <p:nvPr/>
        </p:nvPicPr>
        <p:blipFill>
          <a:blip r:embed="rId3">
            <a:alphaModFix/>
          </a:blip>
          <a:stretch>
            <a:fillRect/>
          </a:stretch>
        </p:blipFill>
        <p:spPr>
          <a:xfrm>
            <a:off x="5034375" y="2319525"/>
            <a:ext cx="3163624" cy="2112725"/>
          </a:xfrm>
          <a:prstGeom prst="rect">
            <a:avLst/>
          </a:prstGeom>
          <a:noFill/>
          <a:ln>
            <a:noFill/>
          </a:ln>
        </p:spPr>
      </p:pic>
      <p:pic>
        <p:nvPicPr>
          <p:cNvPr id="143" name="Google Shape;143;p25"/>
          <p:cNvPicPr preferRelativeResize="0"/>
          <p:nvPr/>
        </p:nvPicPr>
        <p:blipFill>
          <a:blip r:embed="rId4">
            <a:alphaModFix/>
          </a:blip>
          <a:stretch>
            <a:fillRect/>
          </a:stretch>
        </p:blipFill>
        <p:spPr>
          <a:xfrm>
            <a:off x="2602375" y="2406700"/>
            <a:ext cx="2431999" cy="24319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6"/>
          <p:cNvSpPr txBox="1"/>
          <p:nvPr/>
        </p:nvSpPr>
        <p:spPr>
          <a:xfrm>
            <a:off x="4993750" y="726225"/>
            <a:ext cx="43125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My favorite source for meal ideas?</a:t>
            </a:r>
            <a:endParaRPr sz="2400"/>
          </a:p>
        </p:txBody>
      </p:sp>
      <p:sp>
        <p:nvSpPr>
          <p:cNvPr id="149" name="Google Shape;149;p26"/>
          <p:cNvSpPr txBox="1"/>
          <p:nvPr/>
        </p:nvSpPr>
        <p:spPr>
          <a:xfrm>
            <a:off x="5180925" y="1879200"/>
            <a:ext cx="4312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u="sng">
                <a:solidFill>
                  <a:schemeClr val="hlink"/>
                </a:solidFill>
                <a:hlinkClick r:id="rId3"/>
              </a:rPr>
              <a:t>f</a:t>
            </a:r>
            <a:r>
              <a:rPr lang="en" sz="1800" u="sng">
                <a:solidFill>
                  <a:schemeClr val="hlink"/>
                </a:solidFill>
                <a:hlinkClick r:id="rId4"/>
              </a:rPr>
              <a:t>reshoffthegrid.com</a:t>
            </a:r>
            <a:endParaRPr sz="1800"/>
          </a:p>
        </p:txBody>
      </p:sp>
      <p:sp>
        <p:nvSpPr>
          <p:cNvPr id="150" name="Google Shape;150;p26"/>
          <p:cNvSpPr txBox="1"/>
          <p:nvPr/>
        </p:nvSpPr>
        <p:spPr>
          <a:xfrm>
            <a:off x="5060850" y="2830600"/>
            <a:ext cx="28296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t>Break out room!  Discuss your favorite meal/prep.</a:t>
            </a:r>
            <a:endParaRPr b="1" sz="1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7"/>
          <p:cNvSpPr txBox="1"/>
          <p:nvPr>
            <p:ph type="title"/>
          </p:nvPr>
        </p:nvSpPr>
        <p:spPr>
          <a:xfrm>
            <a:off x="5165950" y="445025"/>
            <a:ext cx="3666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Kitchen Cooking and Clean-Up</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pic>
        <p:nvPicPr>
          <p:cNvPr id="160" name="Google Shape;160;p28"/>
          <p:cNvPicPr preferRelativeResize="0"/>
          <p:nvPr/>
        </p:nvPicPr>
        <p:blipFill>
          <a:blip r:embed="rId3">
            <a:alphaModFix/>
          </a:blip>
          <a:stretch>
            <a:fillRect/>
          </a:stretch>
        </p:blipFill>
        <p:spPr>
          <a:xfrm>
            <a:off x="117275" y="106075"/>
            <a:ext cx="2972052" cy="1981374"/>
          </a:xfrm>
          <a:prstGeom prst="rect">
            <a:avLst/>
          </a:prstGeom>
          <a:noFill/>
          <a:ln>
            <a:noFill/>
          </a:ln>
        </p:spPr>
      </p:pic>
      <p:pic>
        <p:nvPicPr>
          <p:cNvPr id="161" name="Google Shape;161;p28"/>
          <p:cNvPicPr preferRelativeResize="0"/>
          <p:nvPr/>
        </p:nvPicPr>
        <p:blipFill>
          <a:blip r:embed="rId4">
            <a:alphaModFix/>
          </a:blip>
          <a:stretch>
            <a:fillRect/>
          </a:stretch>
        </p:blipFill>
        <p:spPr>
          <a:xfrm>
            <a:off x="2414725" y="2087450"/>
            <a:ext cx="1951426" cy="3014550"/>
          </a:xfrm>
          <a:prstGeom prst="rect">
            <a:avLst/>
          </a:prstGeom>
          <a:noFill/>
          <a:ln>
            <a:noFill/>
          </a:ln>
        </p:spPr>
      </p:pic>
      <p:sp>
        <p:nvSpPr>
          <p:cNvPr id="162" name="Google Shape;162;p28"/>
          <p:cNvSpPr txBox="1"/>
          <p:nvPr/>
        </p:nvSpPr>
        <p:spPr>
          <a:xfrm>
            <a:off x="3369125" y="673825"/>
            <a:ext cx="431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Lots of brand options - think backpacking gear.</a:t>
            </a:r>
            <a:endParaRPr>
              <a:solidFill>
                <a:schemeClr val="dk1"/>
              </a:solidFill>
            </a:endParaRPr>
          </a:p>
        </p:txBody>
      </p:sp>
      <p:pic>
        <p:nvPicPr>
          <p:cNvPr id="163" name="Google Shape;163;p28"/>
          <p:cNvPicPr preferRelativeResize="0"/>
          <p:nvPr/>
        </p:nvPicPr>
        <p:blipFill>
          <a:blip r:embed="rId5">
            <a:alphaModFix/>
          </a:blip>
          <a:stretch>
            <a:fillRect/>
          </a:stretch>
        </p:blipFill>
        <p:spPr>
          <a:xfrm>
            <a:off x="4819075" y="1437500"/>
            <a:ext cx="2011324" cy="2011324"/>
          </a:xfrm>
          <a:prstGeom prst="rect">
            <a:avLst/>
          </a:prstGeom>
          <a:noFill/>
          <a:ln>
            <a:noFill/>
          </a:ln>
        </p:spPr>
      </p:pic>
      <p:pic>
        <p:nvPicPr>
          <p:cNvPr id="164" name="Google Shape;164;p28"/>
          <p:cNvPicPr preferRelativeResize="0"/>
          <p:nvPr/>
        </p:nvPicPr>
        <p:blipFill>
          <a:blip r:embed="rId6">
            <a:alphaModFix/>
          </a:blip>
          <a:stretch>
            <a:fillRect/>
          </a:stretch>
        </p:blipFill>
        <p:spPr>
          <a:xfrm>
            <a:off x="6762025" y="2346475"/>
            <a:ext cx="2237801" cy="1584150"/>
          </a:xfrm>
          <a:prstGeom prst="rect">
            <a:avLst/>
          </a:prstGeom>
          <a:noFill/>
          <a:ln>
            <a:noFill/>
          </a:ln>
        </p:spPr>
      </p:pic>
      <p:sp>
        <p:nvSpPr>
          <p:cNvPr id="165" name="Google Shape;165;p28"/>
          <p:cNvSpPr txBox="1"/>
          <p:nvPr/>
        </p:nvSpPr>
        <p:spPr>
          <a:xfrm>
            <a:off x="589200" y="2620425"/>
            <a:ext cx="431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Cooking</a:t>
            </a:r>
            <a:endParaRPr>
              <a:solidFill>
                <a:schemeClr val="dk1"/>
              </a:solidFill>
            </a:endParaRPr>
          </a:p>
        </p:txBody>
      </p:sp>
      <p:sp>
        <p:nvSpPr>
          <p:cNvPr id="166" name="Google Shape;166;p28"/>
          <p:cNvSpPr txBox="1"/>
          <p:nvPr/>
        </p:nvSpPr>
        <p:spPr>
          <a:xfrm>
            <a:off x="6977775" y="1609350"/>
            <a:ext cx="150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Washing Up</a:t>
            </a:r>
            <a:endParaRPr>
              <a:solidFill>
                <a:schemeClr val="dk1"/>
              </a:solidFill>
            </a:endParaRPr>
          </a:p>
        </p:txBody>
      </p:sp>
      <p:pic>
        <p:nvPicPr>
          <p:cNvPr id="167" name="Google Shape;167;p28"/>
          <p:cNvPicPr preferRelativeResize="0"/>
          <p:nvPr/>
        </p:nvPicPr>
        <p:blipFill>
          <a:blip r:embed="rId7">
            <a:alphaModFix/>
          </a:blip>
          <a:stretch>
            <a:fillRect/>
          </a:stretch>
        </p:blipFill>
        <p:spPr>
          <a:xfrm>
            <a:off x="5030675" y="3237725"/>
            <a:ext cx="1859637" cy="16009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29"/>
          <p:cNvSpPr txBox="1"/>
          <p:nvPr>
            <p:ph type="title"/>
          </p:nvPr>
        </p:nvSpPr>
        <p:spPr>
          <a:xfrm>
            <a:off x="304800" y="302775"/>
            <a:ext cx="3861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Don’t dump food waste at campsite!</a:t>
            </a:r>
            <a:endParaRPr/>
          </a:p>
        </p:txBody>
      </p:sp>
      <p:pic>
        <p:nvPicPr>
          <p:cNvPr id="173" name="Google Shape;173;p29"/>
          <p:cNvPicPr preferRelativeResize="0"/>
          <p:nvPr/>
        </p:nvPicPr>
        <p:blipFill>
          <a:blip r:embed="rId3">
            <a:alphaModFix/>
          </a:blip>
          <a:stretch>
            <a:fillRect/>
          </a:stretch>
        </p:blipFill>
        <p:spPr>
          <a:xfrm>
            <a:off x="304800" y="1424675"/>
            <a:ext cx="4950999" cy="3300666"/>
          </a:xfrm>
          <a:prstGeom prst="rect">
            <a:avLst/>
          </a:prstGeom>
          <a:noFill/>
          <a:ln>
            <a:noFill/>
          </a:ln>
        </p:spPr>
      </p:pic>
      <p:pic>
        <p:nvPicPr>
          <p:cNvPr id="174" name="Google Shape;174;p29"/>
          <p:cNvPicPr preferRelativeResize="0"/>
          <p:nvPr/>
        </p:nvPicPr>
        <p:blipFill>
          <a:blip r:embed="rId4">
            <a:alphaModFix/>
          </a:blip>
          <a:stretch>
            <a:fillRect/>
          </a:stretch>
        </p:blipFill>
        <p:spPr>
          <a:xfrm>
            <a:off x="5038675" y="258700"/>
            <a:ext cx="4042501" cy="1720225"/>
          </a:xfrm>
          <a:prstGeom prst="rect">
            <a:avLst/>
          </a:prstGeom>
          <a:noFill/>
          <a:ln>
            <a:noFill/>
          </a:ln>
        </p:spPr>
      </p:pic>
      <p:pic>
        <p:nvPicPr>
          <p:cNvPr id="175" name="Google Shape;175;p29"/>
          <p:cNvPicPr preferRelativeResize="0"/>
          <p:nvPr/>
        </p:nvPicPr>
        <p:blipFill>
          <a:blip r:embed="rId5">
            <a:alphaModFix/>
          </a:blip>
          <a:stretch>
            <a:fillRect/>
          </a:stretch>
        </p:blipFill>
        <p:spPr>
          <a:xfrm>
            <a:off x="4304974" y="2887450"/>
            <a:ext cx="2549202" cy="1720224"/>
          </a:xfrm>
          <a:prstGeom prst="rect">
            <a:avLst/>
          </a:prstGeom>
          <a:noFill/>
          <a:ln>
            <a:noFill/>
          </a:ln>
        </p:spPr>
      </p:pic>
      <p:pic>
        <p:nvPicPr>
          <p:cNvPr id="176" name="Google Shape;176;p29"/>
          <p:cNvPicPr preferRelativeResize="0"/>
          <p:nvPr/>
        </p:nvPicPr>
        <p:blipFill>
          <a:blip r:embed="rId6">
            <a:alphaModFix/>
          </a:blip>
          <a:stretch>
            <a:fillRect/>
          </a:stretch>
        </p:blipFill>
        <p:spPr>
          <a:xfrm>
            <a:off x="6594796" y="1834388"/>
            <a:ext cx="2549200" cy="18348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0"/>
          <p:cNvSpPr txBox="1"/>
          <p:nvPr>
            <p:ph type="title"/>
          </p:nvPr>
        </p:nvSpPr>
        <p:spPr>
          <a:xfrm>
            <a:off x="5058425" y="400950"/>
            <a:ext cx="2840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Health and Safety</a:t>
            </a:r>
            <a:endParaRPr/>
          </a:p>
        </p:txBody>
      </p:sp>
      <p:sp>
        <p:nvSpPr>
          <p:cNvPr id="182" name="Google Shape;182;p30"/>
          <p:cNvSpPr txBox="1"/>
          <p:nvPr>
            <p:ph idx="1" type="body"/>
          </p:nvPr>
        </p:nvSpPr>
        <p:spPr>
          <a:xfrm>
            <a:off x="5308925" y="1066975"/>
            <a:ext cx="36564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First Aid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Heat and Cold</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Communication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Float Plan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Capsize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Equipment Repair</a:t>
            </a:r>
            <a:endParaRPr>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p31"/>
          <p:cNvSpPr txBox="1"/>
          <p:nvPr/>
        </p:nvSpPr>
        <p:spPr>
          <a:xfrm>
            <a:off x="334000" y="434175"/>
            <a:ext cx="4809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rPr>
              <a:t>First Aid</a:t>
            </a:r>
            <a:endParaRPr sz="2400">
              <a:solidFill>
                <a:schemeClr val="dk1"/>
              </a:solidFill>
            </a:endParaRPr>
          </a:p>
        </p:txBody>
      </p:sp>
      <p:sp>
        <p:nvSpPr>
          <p:cNvPr id="188" name="Google Shape;188;p31"/>
          <p:cNvSpPr txBox="1"/>
          <p:nvPr/>
        </p:nvSpPr>
        <p:spPr>
          <a:xfrm>
            <a:off x="626250" y="988275"/>
            <a:ext cx="683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First Aid/CPR training is recommended for EVERYONE, not just paddlers.  </a:t>
            </a:r>
            <a:endParaRPr/>
          </a:p>
        </p:txBody>
      </p:sp>
      <p:sp>
        <p:nvSpPr>
          <p:cNvPr id="189" name="Google Shape;189;p31"/>
          <p:cNvSpPr txBox="1"/>
          <p:nvPr/>
        </p:nvSpPr>
        <p:spPr>
          <a:xfrm>
            <a:off x="868400" y="1542900"/>
            <a:ext cx="6688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There are </a:t>
            </a:r>
            <a:r>
              <a:rPr b="1" lang="en"/>
              <a:t>tons</a:t>
            </a:r>
            <a:r>
              <a:rPr lang="en"/>
              <a:t> of resources available (Google it!), but the </a:t>
            </a:r>
            <a:r>
              <a:rPr lang="en" u="sng">
                <a:solidFill>
                  <a:schemeClr val="hlink"/>
                </a:solidFill>
                <a:hlinkClick r:id="rId3"/>
              </a:rPr>
              <a:t>American Red Cross</a:t>
            </a:r>
            <a:r>
              <a:rPr lang="en"/>
              <a:t> is always a go-to.</a:t>
            </a:r>
            <a:endParaRPr/>
          </a:p>
        </p:txBody>
      </p:sp>
      <p:sp>
        <p:nvSpPr>
          <p:cNvPr id="190" name="Google Shape;190;p31"/>
          <p:cNvSpPr txBox="1"/>
          <p:nvPr/>
        </p:nvSpPr>
        <p:spPr>
          <a:xfrm>
            <a:off x="626250" y="2713113"/>
            <a:ext cx="660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Wilderness First Aid is another very good skill for kayak campers.  </a:t>
            </a:r>
            <a:endParaRPr/>
          </a:p>
        </p:txBody>
      </p:sp>
      <p:sp>
        <p:nvSpPr>
          <p:cNvPr id="191" name="Google Shape;191;p31"/>
          <p:cNvSpPr txBox="1"/>
          <p:nvPr/>
        </p:nvSpPr>
        <p:spPr>
          <a:xfrm>
            <a:off x="910150" y="3080525"/>
            <a:ext cx="4809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4"/>
              </a:rPr>
              <a:t>NOLS</a:t>
            </a:r>
            <a:r>
              <a:rPr lang="en"/>
              <a:t> </a:t>
            </a:r>
            <a:endParaRPr/>
          </a:p>
          <a:p>
            <a:pPr indent="0" lvl="0" marL="0" rtl="0" algn="l">
              <a:spcBef>
                <a:spcPts val="0"/>
              </a:spcBef>
              <a:spcAft>
                <a:spcPts val="0"/>
              </a:spcAft>
              <a:buNone/>
            </a:pPr>
            <a:r>
              <a:rPr lang="en" u="sng">
                <a:solidFill>
                  <a:schemeClr val="hlink"/>
                </a:solidFill>
                <a:hlinkClick r:id="rId5"/>
              </a:rPr>
              <a:t>Wilderness Medical Associates</a:t>
            </a:r>
            <a:endParaRPr/>
          </a:p>
        </p:txBody>
      </p:sp>
      <p:sp>
        <p:nvSpPr>
          <p:cNvPr id="192" name="Google Shape;192;p31"/>
          <p:cNvSpPr txBox="1"/>
          <p:nvPr/>
        </p:nvSpPr>
        <p:spPr>
          <a:xfrm>
            <a:off x="910150" y="3966175"/>
            <a:ext cx="480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6"/>
              </a:rPr>
              <a:t>What should you put in your first aid kit?</a:t>
            </a:r>
            <a:endParaRPr/>
          </a:p>
        </p:txBody>
      </p:sp>
      <p:pic>
        <p:nvPicPr>
          <p:cNvPr id="193" name="Google Shape;193;p31"/>
          <p:cNvPicPr preferRelativeResize="0"/>
          <p:nvPr/>
        </p:nvPicPr>
        <p:blipFill>
          <a:blip r:embed="rId7">
            <a:alphaModFix/>
          </a:blip>
          <a:stretch>
            <a:fillRect/>
          </a:stretch>
        </p:blipFill>
        <p:spPr>
          <a:xfrm>
            <a:off x="6540125" y="2865500"/>
            <a:ext cx="2344175" cy="2125599"/>
          </a:xfrm>
          <a:prstGeom prst="rect">
            <a:avLst/>
          </a:prstGeom>
          <a:noFill/>
          <a:ln>
            <a:noFill/>
          </a:ln>
        </p:spPr>
      </p:pic>
      <p:pic>
        <p:nvPicPr>
          <p:cNvPr id="194" name="Google Shape;194;p31"/>
          <p:cNvPicPr preferRelativeResize="0"/>
          <p:nvPr/>
        </p:nvPicPr>
        <p:blipFill>
          <a:blip r:embed="rId8">
            <a:alphaModFix/>
          </a:blip>
          <a:stretch>
            <a:fillRect/>
          </a:stretch>
        </p:blipFill>
        <p:spPr>
          <a:xfrm>
            <a:off x="4905225" y="3009813"/>
            <a:ext cx="1685125" cy="1836975"/>
          </a:xfrm>
          <a:prstGeom prst="rect">
            <a:avLst/>
          </a:prstGeom>
          <a:noFill/>
          <a:ln>
            <a:noFill/>
          </a:ln>
        </p:spPr>
      </p:pic>
      <p:pic>
        <p:nvPicPr>
          <p:cNvPr id="195" name="Google Shape;195;p31"/>
          <p:cNvPicPr preferRelativeResize="0"/>
          <p:nvPr/>
        </p:nvPicPr>
        <p:blipFill>
          <a:blip r:embed="rId9">
            <a:alphaModFix/>
          </a:blip>
          <a:stretch>
            <a:fillRect/>
          </a:stretch>
        </p:blipFill>
        <p:spPr>
          <a:xfrm>
            <a:off x="6740225" y="82325"/>
            <a:ext cx="2344174" cy="15476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4669075" y="400075"/>
            <a:ext cx="4929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Kayak Camping:  Tips and Tricks</a:t>
            </a:r>
            <a:endParaRPr/>
          </a:p>
        </p:txBody>
      </p:sp>
      <p:sp>
        <p:nvSpPr>
          <p:cNvPr id="64" name="Google Shape;64;p14"/>
          <p:cNvSpPr txBox="1"/>
          <p:nvPr>
            <p:ph idx="1" type="body"/>
          </p:nvPr>
        </p:nvSpPr>
        <p:spPr>
          <a:xfrm>
            <a:off x="4788875" y="1287250"/>
            <a:ext cx="27954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AutoNum type="arabicPeriod"/>
            </a:pPr>
            <a:r>
              <a:rPr lang="en">
                <a:solidFill>
                  <a:schemeClr val="dk1"/>
                </a:solidFill>
              </a:rPr>
              <a:t>Gear</a:t>
            </a:r>
            <a:endParaRPr>
              <a:solidFill>
                <a:schemeClr val="dk1"/>
              </a:solidFill>
            </a:endParaRPr>
          </a:p>
          <a:p>
            <a:pPr indent="-317500" lvl="1" marL="914400" rtl="0" algn="l">
              <a:spcBef>
                <a:spcPts val="0"/>
              </a:spcBef>
              <a:spcAft>
                <a:spcPts val="0"/>
              </a:spcAft>
              <a:buClr>
                <a:schemeClr val="dk1"/>
              </a:buClr>
              <a:buSzPts val="1400"/>
              <a:buAutoNum type="alphaLcPeriod"/>
            </a:pPr>
            <a:r>
              <a:rPr lang="en">
                <a:solidFill>
                  <a:schemeClr val="dk1"/>
                </a:solidFill>
              </a:rPr>
              <a:t>Campsite and Gear</a:t>
            </a:r>
            <a:endParaRPr>
              <a:solidFill>
                <a:schemeClr val="dk1"/>
              </a:solidFill>
            </a:endParaRPr>
          </a:p>
          <a:p>
            <a:pPr indent="-317500" lvl="1" marL="914400" rtl="0" algn="l">
              <a:spcBef>
                <a:spcPts val="0"/>
              </a:spcBef>
              <a:spcAft>
                <a:spcPts val="0"/>
              </a:spcAft>
              <a:buClr>
                <a:schemeClr val="dk1"/>
              </a:buClr>
              <a:buSzPts val="1400"/>
              <a:buAutoNum type="alphaLcPeriod"/>
            </a:pPr>
            <a:r>
              <a:rPr lang="en">
                <a:solidFill>
                  <a:schemeClr val="dk1"/>
                </a:solidFill>
              </a:rPr>
              <a:t>Kitchen and Cooking</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Health and Safety</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Trip Planning</a:t>
            </a:r>
            <a:endParaRPr>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9" name="Shape 199"/>
        <p:cNvGrpSpPr/>
        <p:nvPr/>
      </p:nvGrpSpPr>
      <p:grpSpPr>
        <a:xfrm>
          <a:off x="0" y="0"/>
          <a:ext cx="0" cy="0"/>
          <a:chOff x="0" y="0"/>
          <a:chExt cx="0" cy="0"/>
        </a:xfrm>
      </p:grpSpPr>
      <p:sp>
        <p:nvSpPr>
          <p:cNvPr id="200" name="Google Shape;200;p32"/>
          <p:cNvSpPr txBox="1"/>
          <p:nvPr/>
        </p:nvSpPr>
        <p:spPr>
          <a:xfrm>
            <a:off x="642925" y="517700"/>
            <a:ext cx="6329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Heat and Cold...what clothes to pack?</a:t>
            </a:r>
            <a:endParaRPr sz="2400"/>
          </a:p>
        </p:txBody>
      </p:sp>
      <p:sp>
        <p:nvSpPr>
          <p:cNvPr id="201" name="Google Shape;201;p32"/>
          <p:cNvSpPr txBox="1"/>
          <p:nvPr/>
        </p:nvSpPr>
        <p:spPr>
          <a:xfrm>
            <a:off x="1461225" y="1335975"/>
            <a:ext cx="6713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Paddling Attire</a:t>
            </a:r>
            <a:r>
              <a:rPr lang="en"/>
              <a:t> - where you going will dictate whether to bring immersion wear or shorts.  Check the weather.  Do you need a splash top or drytop?</a:t>
            </a:r>
            <a:endParaRPr/>
          </a:p>
        </p:txBody>
      </p:sp>
      <p:sp>
        <p:nvSpPr>
          <p:cNvPr id="202" name="Google Shape;202;p32"/>
          <p:cNvSpPr txBox="1"/>
          <p:nvPr/>
        </p:nvSpPr>
        <p:spPr>
          <a:xfrm>
            <a:off x="1461225" y="2104150"/>
            <a:ext cx="480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Tip:  Down gear packs small and is warm for cold nights.</a:t>
            </a:r>
            <a:endParaRPr/>
          </a:p>
        </p:txBody>
      </p:sp>
      <p:pic>
        <p:nvPicPr>
          <p:cNvPr id="203" name="Google Shape;203;p32"/>
          <p:cNvPicPr preferRelativeResize="0"/>
          <p:nvPr/>
        </p:nvPicPr>
        <p:blipFill>
          <a:blip r:embed="rId3">
            <a:alphaModFix/>
          </a:blip>
          <a:stretch>
            <a:fillRect/>
          </a:stretch>
        </p:blipFill>
        <p:spPr>
          <a:xfrm>
            <a:off x="720175" y="2790350"/>
            <a:ext cx="3250387" cy="2142300"/>
          </a:xfrm>
          <a:prstGeom prst="rect">
            <a:avLst/>
          </a:prstGeom>
          <a:noFill/>
          <a:ln>
            <a:noFill/>
          </a:ln>
        </p:spPr>
      </p:pic>
      <p:pic>
        <p:nvPicPr>
          <p:cNvPr id="204" name="Google Shape;204;p32"/>
          <p:cNvPicPr preferRelativeResize="0"/>
          <p:nvPr/>
        </p:nvPicPr>
        <p:blipFill>
          <a:blip r:embed="rId4">
            <a:alphaModFix/>
          </a:blip>
          <a:stretch>
            <a:fillRect/>
          </a:stretch>
        </p:blipFill>
        <p:spPr>
          <a:xfrm>
            <a:off x="4757562" y="2790350"/>
            <a:ext cx="4284601" cy="2142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Communication</a:t>
            </a:r>
            <a:endParaRPr/>
          </a:p>
        </p:txBody>
      </p:sp>
      <p:pic>
        <p:nvPicPr>
          <p:cNvPr id="210" name="Google Shape;210;p33"/>
          <p:cNvPicPr preferRelativeResize="0"/>
          <p:nvPr/>
        </p:nvPicPr>
        <p:blipFill>
          <a:blip r:embed="rId3">
            <a:alphaModFix/>
          </a:blip>
          <a:stretch>
            <a:fillRect/>
          </a:stretch>
        </p:blipFill>
        <p:spPr>
          <a:xfrm>
            <a:off x="311700" y="1572475"/>
            <a:ext cx="2310800" cy="1539925"/>
          </a:xfrm>
          <a:prstGeom prst="rect">
            <a:avLst/>
          </a:prstGeom>
          <a:noFill/>
          <a:ln>
            <a:noFill/>
          </a:ln>
        </p:spPr>
      </p:pic>
      <p:pic>
        <p:nvPicPr>
          <p:cNvPr id="211" name="Google Shape;211;p33"/>
          <p:cNvPicPr preferRelativeResize="0"/>
          <p:nvPr/>
        </p:nvPicPr>
        <p:blipFill>
          <a:blip r:embed="rId4">
            <a:alphaModFix/>
          </a:blip>
          <a:stretch>
            <a:fillRect/>
          </a:stretch>
        </p:blipFill>
        <p:spPr>
          <a:xfrm>
            <a:off x="2373450" y="1017725"/>
            <a:ext cx="3256950" cy="2160500"/>
          </a:xfrm>
          <a:prstGeom prst="rect">
            <a:avLst/>
          </a:prstGeom>
          <a:noFill/>
          <a:ln>
            <a:noFill/>
          </a:ln>
        </p:spPr>
      </p:pic>
      <p:pic>
        <p:nvPicPr>
          <p:cNvPr id="212" name="Google Shape;212;p33"/>
          <p:cNvPicPr preferRelativeResize="0"/>
          <p:nvPr/>
        </p:nvPicPr>
        <p:blipFill>
          <a:blip r:embed="rId5">
            <a:alphaModFix/>
          </a:blip>
          <a:stretch>
            <a:fillRect/>
          </a:stretch>
        </p:blipFill>
        <p:spPr>
          <a:xfrm>
            <a:off x="4880975" y="1262187"/>
            <a:ext cx="2160500" cy="2160500"/>
          </a:xfrm>
          <a:prstGeom prst="rect">
            <a:avLst/>
          </a:prstGeom>
          <a:noFill/>
          <a:ln>
            <a:noFill/>
          </a:ln>
        </p:spPr>
      </p:pic>
      <p:pic>
        <p:nvPicPr>
          <p:cNvPr id="213" name="Google Shape;213;p33"/>
          <p:cNvPicPr preferRelativeResize="0"/>
          <p:nvPr/>
        </p:nvPicPr>
        <p:blipFill>
          <a:blip r:embed="rId6">
            <a:alphaModFix/>
          </a:blip>
          <a:stretch>
            <a:fillRect/>
          </a:stretch>
        </p:blipFill>
        <p:spPr>
          <a:xfrm>
            <a:off x="6863575" y="445025"/>
            <a:ext cx="2237776" cy="2237776"/>
          </a:xfrm>
          <a:prstGeom prst="rect">
            <a:avLst/>
          </a:prstGeom>
          <a:noFill/>
          <a:ln>
            <a:noFill/>
          </a:ln>
        </p:spPr>
      </p:pic>
      <p:sp>
        <p:nvSpPr>
          <p:cNvPr id="214" name="Google Shape;214;p33"/>
          <p:cNvSpPr txBox="1"/>
          <p:nvPr/>
        </p:nvSpPr>
        <p:spPr>
          <a:xfrm>
            <a:off x="2671950" y="3331575"/>
            <a:ext cx="480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7"/>
              </a:rPr>
              <a:t>The Basics of Marine Radio Use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8" name="Shape 218"/>
        <p:cNvGrpSpPr/>
        <p:nvPr/>
      </p:nvGrpSpPr>
      <p:grpSpPr>
        <a:xfrm>
          <a:off x="0" y="0"/>
          <a:ext cx="0" cy="0"/>
          <a:chOff x="0" y="0"/>
          <a:chExt cx="0" cy="0"/>
        </a:xfrm>
      </p:grpSpPr>
      <p:sp>
        <p:nvSpPr>
          <p:cNvPr id="219" name="Google Shape;219;p34"/>
          <p:cNvSpPr txBox="1"/>
          <p:nvPr/>
        </p:nvSpPr>
        <p:spPr>
          <a:xfrm>
            <a:off x="609550" y="517700"/>
            <a:ext cx="4809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Float Plan</a:t>
            </a:r>
            <a:endParaRPr sz="2400"/>
          </a:p>
        </p:txBody>
      </p:sp>
      <p:sp>
        <p:nvSpPr>
          <p:cNvPr id="220" name="Google Shape;220;p34"/>
          <p:cNvSpPr txBox="1"/>
          <p:nvPr/>
        </p:nvSpPr>
        <p:spPr>
          <a:xfrm>
            <a:off x="1377725" y="1317663"/>
            <a:ext cx="6863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Essential component of any trip!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Very good article from paddling.com “</a:t>
            </a:r>
            <a:r>
              <a:rPr lang="en" u="sng">
                <a:solidFill>
                  <a:schemeClr val="hlink"/>
                </a:solidFill>
                <a:hlinkClick r:id="rId3"/>
              </a:rPr>
              <a:t>The Float Plan:  A Vital Paddling Tool</a:t>
            </a:r>
            <a:r>
              <a:rPr lang="en"/>
              <a:t>”</a:t>
            </a:r>
            <a:endParaRPr/>
          </a:p>
        </p:txBody>
      </p:sp>
      <p:pic>
        <p:nvPicPr>
          <p:cNvPr id="221" name="Google Shape;221;p34"/>
          <p:cNvPicPr preferRelativeResize="0"/>
          <p:nvPr/>
        </p:nvPicPr>
        <p:blipFill>
          <a:blip r:embed="rId4">
            <a:alphaModFix/>
          </a:blip>
          <a:stretch>
            <a:fillRect/>
          </a:stretch>
        </p:blipFill>
        <p:spPr>
          <a:xfrm>
            <a:off x="1571875" y="2428225"/>
            <a:ext cx="2116239" cy="2504425"/>
          </a:xfrm>
          <a:prstGeom prst="rect">
            <a:avLst/>
          </a:prstGeom>
          <a:noFill/>
          <a:ln>
            <a:noFill/>
          </a:ln>
        </p:spPr>
      </p:pic>
      <p:pic>
        <p:nvPicPr>
          <p:cNvPr id="222" name="Google Shape;222;p34"/>
          <p:cNvPicPr preferRelativeResize="0"/>
          <p:nvPr/>
        </p:nvPicPr>
        <p:blipFill>
          <a:blip r:embed="rId5">
            <a:alphaModFix/>
          </a:blip>
          <a:stretch>
            <a:fillRect/>
          </a:stretch>
        </p:blipFill>
        <p:spPr>
          <a:xfrm>
            <a:off x="4202039" y="2394825"/>
            <a:ext cx="4039395" cy="25044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pic>
        <p:nvPicPr>
          <p:cNvPr id="227" name="Google Shape;227;p35"/>
          <p:cNvPicPr preferRelativeResize="0"/>
          <p:nvPr/>
        </p:nvPicPr>
        <p:blipFill>
          <a:blip r:embed="rId3">
            <a:alphaModFix/>
          </a:blip>
          <a:stretch>
            <a:fillRect/>
          </a:stretch>
        </p:blipFill>
        <p:spPr>
          <a:xfrm>
            <a:off x="2164700" y="461350"/>
            <a:ext cx="4572000" cy="1714500"/>
          </a:xfrm>
          <a:prstGeom prst="rect">
            <a:avLst/>
          </a:prstGeom>
          <a:noFill/>
          <a:ln>
            <a:noFill/>
          </a:ln>
        </p:spPr>
      </p:pic>
      <p:pic>
        <p:nvPicPr>
          <p:cNvPr descr="DGI Eskimo rescue - Paddle" id="228" name="Google Shape;228;p35" title="DGI Eskimo rescue - Paddle">
            <a:hlinkClick r:id="rId4"/>
          </p:cNvPr>
          <p:cNvPicPr preferRelativeResize="0"/>
          <p:nvPr/>
        </p:nvPicPr>
        <p:blipFill>
          <a:blip r:embed="rId5">
            <a:alphaModFix/>
          </a:blip>
          <a:stretch>
            <a:fillRect/>
          </a:stretch>
        </p:blipFill>
        <p:spPr>
          <a:xfrm>
            <a:off x="4794925" y="2311550"/>
            <a:ext cx="3550466" cy="2662850"/>
          </a:xfrm>
          <a:prstGeom prst="rect">
            <a:avLst/>
          </a:prstGeom>
          <a:noFill/>
          <a:ln>
            <a:noFill/>
          </a:ln>
        </p:spPr>
      </p:pic>
      <p:pic>
        <p:nvPicPr>
          <p:cNvPr descr="DGI Eskimo rescue - T-rescue" id="229" name="Google Shape;229;p35" title="DGI Eskimo rescue - T-rescue">
            <a:hlinkClick r:id="rId6"/>
          </p:cNvPr>
          <p:cNvPicPr preferRelativeResize="0"/>
          <p:nvPr/>
        </p:nvPicPr>
        <p:blipFill>
          <a:blip r:embed="rId7">
            <a:alphaModFix/>
          </a:blip>
          <a:stretch>
            <a:fillRect/>
          </a:stretch>
        </p:blipFill>
        <p:spPr>
          <a:xfrm>
            <a:off x="645025" y="2311550"/>
            <a:ext cx="3550466" cy="2662850"/>
          </a:xfrm>
          <a:prstGeom prst="rect">
            <a:avLst/>
          </a:prstGeom>
          <a:noFill/>
          <a:ln>
            <a:noFill/>
          </a:ln>
        </p:spPr>
      </p:pic>
      <p:sp>
        <p:nvSpPr>
          <p:cNvPr id="230" name="Google Shape;230;p35"/>
          <p:cNvSpPr txBox="1"/>
          <p:nvPr/>
        </p:nvSpPr>
        <p:spPr>
          <a:xfrm>
            <a:off x="308950" y="250500"/>
            <a:ext cx="1670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Capsize!</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6"/>
          <p:cNvSpPr txBox="1"/>
          <p:nvPr>
            <p:ph type="title"/>
          </p:nvPr>
        </p:nvSpPr>
        <p:spPr>
          <a:xfrm>
            <a:off x="5188150" y="236275"/>
            <a:ext cx="3569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Trip Planning</a:t>
            </a:r>
            <a:endParaRPr/>
          </a:p>
        </p:txBody>
      </p:sp>
      <p:sp>
        <p:nvSpPr>
          <p:cNvPr id="236" name="Google Shape;236;p36"/>
          <p:cNvSpPr txBox="1"/>
          <p:nvPr>
            <p:ph idx="1" type="body"/>
          </p:nvPr>
        </p:nvSpPr>
        <p:spPr>
          <a:xfrm>
            <a:off x="5274125" y="775575"/>
            <a:ext cx="3297000" cy="1453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Where to go</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Resources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Leadership</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Plan B … and C and D…</a:t>
            </a:r>
            <a:endParaRPr>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0" name="Shape 240"/>
        <p:cNvGrpSpPr/>
        <p:nvPr/>
      </p:nvGrpSpPr>
      <p:grpSpPr>
        <a:xfrm>
          <a:off x="0" y="0"/>
          <a:ext cx="0" cy="0"/>
          <a:chOff x="0" y="0"/>
          <a:chExt cx="0" cy="0"/>
        </a:xfrm>
      </p:grpSpPr>
      <p:sp>
        <p:nvSpPr>
          <p:cNvPr id="241" name="Google Shape;241;p37"/>
          <p:cNvSpPr txBox="1"/>
          <p:nvPr>
            <p:ph type="title"/>
          </p:nvPr>
        </p:nvSpPr>
        <p:spPr>
          <a:xfrm>
            <a:off x="203150" y="186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Where to go?</a:t>
            </a:r>
            <a:endParaRPr/>
          </a:p>
        </p:txBody>
      </p:sp>
      <p:sp>
        <p:nvSpPr>
          <p:cNvPr id="242" name="Google Shape;242;p37"/>
          <p:cNvSpPr txBox="1"/>
          <p:nvPr/>
        </p:nvSpPr>
        <p:spPr>
          <a:xfrm>
            <a:off x="484800" y="758875"/>
            <a:ext cx="747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There are </a:t>
            </a:r>
            <a:r>
              <a:rPr b="1" lang="en"/>
              <a:t>so</a:t>
            </a:r>
            <a:r>
              <a:rPr lang="en"/>
              <a:t> many places in the Pacific Northwest that are wonderful for kayak camping.  </a:t>
            </a:r>
            <a:endParaRPr/>
          </a:p>
        </p:txBody>
      </p:sp>
      <p:sp>
        <p:nvSpPr>
          <p:cNvPr id="243" name="Google Shape;243;p37"/>
          <p:cNvSpPr txBox="1"/>
          <p:nvPr/>
        </p:nvSpPr>
        <p:spPr>
          <a:xfrm>
            <a:off x="676325" y="1227425"/>
            <a:ext cx="37074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3"/>
              </a:rPr>
              <a:t>Willamette River Water Trail</a:t>
            </a:r>
            <a:r>
              <a:rPr lang="en"/>
              <a:t> - great for local camping to practice for longer/more difficult places.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4"/>
              </a:rPr>
              <a:t>Lower Columbia River Water Trail</a:t>
            </a:r>
            <a:r>
              <a:rPr lang="en"/>
              <a:t> - beautiful, local, more difficult kayaking camping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5"/>
              </a:rPr>
              <a:t>Cascadia Marine Trail</a:t>
            </a:r>
            <a:r>
              <a:rPr lang="en"/>
              <a:t> - stunning locations in the Puget Sound  (check out longer video on this site).</a:t>
            </a:r>
            <a:endParaRPr/>
          </a:p>
        </p:txBody>
      </p:sp>
      <p:pic>
        <p:nvPicPr>
          <p:cNvPr descr="Washington Water Trails (WWTA) through advocacy, education, and stewardship, Washington Water Trails Association protects and promotes public access to Washington waterways, shorelines, and marine trails for human-powered watercraft. With our efforts, we want to inspire current and future generations to enjoy and take a greater role in protecting our water ways, and ensuring public access. Learn more: www.wwta.org &#10;&#10;Video by Rob Casey&#10;&#10;Check out my book, 'Kayaking Puget Sound and the San Juans' for more trips and info: http://www.mountaineersbooks.org/Kayaking-Puget-Sound-3E-P953.aspx&#10;&#10;Join us for a SUP trip or tour along this route, www.salmonbaypaddle.com" id="244" name="Google Shape;244;p37" title="Paddling the Cascadia Marine Trail - Washington Water Trails Assoc.">
            <a:hlinkClick r:id="rId6"/>
          </p:cNvPr>
          <p:cNvPicPr preferRelativeResize="0"/>
          <p:nvPr/>
        </p:nvPicPr>
        <p:blipFill>
          <a:blip r:embed="rId7">
            <a:alphaModFix/>
          </a:blip>
          <a:stretch>
            <a:fillRect/>
          </a:stretch>
        </p:blipFill>
        <p:spPr>
          <a:xfrm>
            <a:off x="4572000" y="1714500"/>
            <a:ext cx="4572000" cy="3429000"/>
          </a:xfrm>
          <a:prstGeom prst="rect">
            <a:avLst/>
          </a:prstGeom>
          <a:noFill/>
          <a:ln>
            <a:noFill/>
          </a:ln>
        </p:spPr>
      </p:pic>
      <p:sp>
        <p:nvSpPr>
          <p:cNvPr id="245" name="Google Shape;245;p37"/>
          <p:cNvSpPr txBox="1"/>
          <p:nvPr/>
        </p:nvSpPr>
        <p:spPr>
          <a:xfrm>
            <a:off x="275550" y="3982875"/>
            <a:ext cx="480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Break-out Rooms - share your favorite place</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9" name="Shape 249"/>
        <p:cNvGrpSpPr/>
        <p:nvPr/>
      </p:nvGrpSpPr>
      <p:grpSpPr>
        <a:xfrm>
          <a:off x="0" y="0"/>
          <a:ext cx="0" cy="0"/>
          <a:chOff x="0" y="0"/>
          <a:chExt cx="0" cy="0"/>
        </a:xfrm>
      </p:grpSpPr>
      <p:sp>
        <p:nvSpPr>
          <p:cNvPr id="250" name="Google Shape;250;p38"/>
          <p:cNvSpPr txBox="1"/>
          <p:nvPr/>
        </p:nvSpPr>
        <p:spPr>
          <a:xfrm>
            <a:off x="116900" y="359050"/>
            <a:ext cx="4809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Resources</a:t>
            </a:r>
            <a:endParaRPr sz="2400"/>
          </a:p>
        </p:txBody>
      </p:sp>
      <p:sp>
        <p:nvSpPr>
          <p:cNvPr id="251" name="Google Shape;251;p38"/>
          <p:cNvSpPr txBox="1"/>
          <p:nvPr/>
        </p:nvSpPr>
        <p:spPr>
          <a:xfrm>
            <a:off x="292250" y="1185675"/>
            <a:ext cx="29976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u="sng">
                <a:solidFill>
                  <a:schemeClr val="hlink"/>
                </a:solidFill>
                <a:hlinkClick r:id="rId3"/>
              </a:rPr>
              <a:t>Charts</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u="sng">
                <a:solidFill>
                  <a:schemeClr val="hlink"/>
                </a:solidFill>
                <a:hlinkClick r:id="rId4"/>
              </a:rPr>
              <a:t>Weather</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Tides (</a:t>
            </a:r>
            <a:r>
              <a:rPr lang="en" sz="1800" u="sng">
                <a:solidFill>
                  <a:schemeClr val="hlink"/>
                </a:solidFill>
                <a:hlinkClick r:id="rId5"/>
              </a:rPr>
              <a:t>NOAA</a:t>
            </a:r>
            <a:r>
              <a:rPr lang="en" sz="1800"/>
              <a:t>) (</a:t>
            </a:r>
            <a:r>
              <a:rPr lang="en" sz="1800" u="sng">
                <a:solidFill>
                  <a:schemeClr val="hlink"/>
                </a:solidFill>
                <a:hlinkClick r:id="rId6"/>
              </a:rPr>
              <a:t>DeepZoom</a:t>
            </a:r>
            <a:r>
              <a:rPr lang="en" sz="1800"/>
              <a:t>)</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u="sng">
                <a:solidFill>
                  <a:schemeClr val="hlink"/>
                </a:solidFill>
                <a:hlinkClick r:id="rId7"/>
              </a:rPr>
              <a:t>Wind</a:t>
            </a:r>
            <a:endParaRPr sz="1800"/>
          </a:p>
        </p:txBody>
      </p:sp>
      <p:pic>
        <p:nvPicPr>
          <p:cNvPr id="252" name="Google Shape;252;p38"/>
          <p:cNvPicPr preferRelativeResize="0"/>
          <p:nvPr/>
        </p:nvPicPr>
        <p:blipFill>
          <a:blip r:embed="rId8">
            <a:alphaModFix/>
          </a:blip>
          <a:stretch>
            <a:fillRect/>
          </a:stretch>
        </p:blipFill>
        <p:spPr>
          <a:xfrm>
            <a:off x="3172726" y="600088"/>
            <a:ext cx="5858102" cy="32951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6" name="Shape 256"/>
        <p:cNvGrpSpPr/>
        <p:nvPr/>
      </p:nvGrpSpPr>
      <p:grpSpPr>
        <a:xfrm>
          <a:off x="0" y="0"/>
          <a:ext cx="0" cy="0"/>
          <a:chOff x="0" y="0"/>
          <a:chExt cx="0" cy="0"/>
        </a:xfrm>
      </p:grpSpPr>
      <p:sp>
        <p:nvSpPr>
          <p:cNvPr id="257" name="Google Shape;257;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Leadership</a:t>
            </a:r>
            <a:endParaRPr/>
          </a:p>
        </p:txBody>
      </p:sp>
      <p:sp>
        <p:nvSpPr>
          <p:cNvPr id="258" name="Google Shape;258;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solidFill>
                  <a:schemeClr val="dk1"/>
                </a:solidFill>
                <a:highlight>
                  <a:srgbClr val="FFFFFF"/>
                </a:highlight>
              </a:rPr>
              <a:t>“Leadership is not about being out front of the group or being the centre of attention. Leadership is about assisting a group in achieving its goals.”</a:t>
            </a:r>
            <a:endParaRPr sz="1400">
              <a:solidFill>
                <a:schemeClr val="dk1"/>
              </a:solidFill>
              <a:highlight>
                <a:srgbClr val="FFFFFF"/>
              </a:highlight>
            </a:endParaRPr>
          </a:p>
          <a:p>
            <a:pPr indent="0" lvl="0" marL="0" rtl="0" algn="l">
              <a:spcBef>
                <a:spcPts val="1200"/>
              </a:spcBef>
              <a:spcAft>
                <a:spcPts val="1200"/>
              </a:spcAft>
              <a:buNone/>
            </a:pPr>
            <a:r>
              <a:rPr lang="en" sz="1400">
                <a:solidFill>
                  <a:schemeClr val="dk1"/>
                </a:solidFill>
                <a:highlight>
                  <a:srgbClr val="FFFFFF"/>
                </a:highlight>
              </a:rPr>
              <a:t>A really good </a:t>
            </a:r>
            <a:r>
              <a:rPr lang="en" sz="1400" u="sng">
                <a:solidFill>
                  <a:schemeClr val="hlink"/>
                </a:solidFill>
                <a:highlight>
                  <a:srgbClr val="FFFFFF"/>
                </a:highlight>
                <a:hlinkClick r:id="rId3"/>
              </a:rPr>
              <a:t>article</a:t>
            </a:r>
            <a:r>
              <a:rPr lang="en" sz="1400">
                <a:solidFill>
                  <a:schemeClr val="dk1"/>
                </a:solidFill>
                <a:highlight>
                  <a:srgbClr val="FFFFFF"/>
                </a:highlight>
              </a:rPr>
              <a:t> on kayaking leadership from East Coast Kayaking, Australia</a:t>
            </a:r>
            <a:endParaRPr sz="1400">
              <a:solidFill>
                <a:schemeClr val="dk1"/>
              </a:solidFill>
              <a:highlight>
                <a:srgbClr val="FFFFFF"/>
              </a:highlight>
            </a:endParaRPr>
          </a:p>
        </p:txBody>
      </p:sp>
      <p:sp>
        <p:nvSpPr>
          <p:cNvPr id="259" name="Google Shape;259;p39"/>
          <p:cNvSpPr txBox="1"/>
          <p:nvPr/>
        </p:nvSpPr>
        <p:spPr>
          <a:xfrm>
            <a:off x="417475" y="2697000"/>
            <a:ext cx="4809600" cy="831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AutoNum type="arabicPeriod"/>
            </a:pPr>
            <a:r>
              <a:rPr lang="en"/>
              <a:t>Preparation</a:t>
            </a:r>
            <a:endParaRPr/>
          </a:p>
          <a:p>
            <a:pPr indent="-317500" lvl="0" marL="457200" rtl="0" algn="l">
              <a:spcBef>
                <a:spcPts val="0"/>
              </a:spcBef>
              <a:spcAft>
                <a:spcPts val="0"/>
              </a:spcAft>
              <a:buSzPts val="1400"/>
              <a:buAutoNum type="arabicPeriod"/>
            </a:pPr>
            <a:r>
              <a:rPr lang="en"/>
              <a:t>Communication</a:t>
            </a:r>
            <a:endParaRPr/>
          </a:p>
          <a:p>
            <a:pPr indent="-317500" lvl="0" marL="457200" rtl="0" algn="l">
              <a:spcBef>
                <a:spcPts val="0"/>
              </a:spcBef>
              <a:spcAft>
                <a:spcPts val="0"/>
              </a:spcAft>
              <a:buSzPts val="1400"/>
              <a:buAutoNum type="arabicPeriod"/>
            </a:pPr>
            <a:r>
              <a:rPr lang="en"/>
              <a:t>Expectations</a:t>
            </a:r>
            <a:endParaRPr/>
          </a:p>
        </p:txBody>
      </p:sp>
      <p:pic>
        <p:nvPicPr>
          <p:cNvPr id="260" name="Google Shape;260;p39"/>
          <p:cNvPicPr preferRelativeResize="0"/>
          <p:nvPr/>
        </p:nvPicPr>
        <p:blipFill>
          <a:blip r:embed="rId4">
            <a:alphaModFix/>
          </a:blip>
          <a:stretch>
            <a:fillRect/>
          </a:stretch>
        </p:blipFill>
        <p:spPr>
          <a:xfrm>
            <a:off x="5227075" y="2271175"/>
            <a:ext cx="3221176" cy="24158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0"/>
          <p:cNvSpPr txBox="1"/>
          <p:nvPr>
            <p:ph type="title"/>
          </p:nvPr>
        </p:nvSpPr>
        <p:spPr>
          <a:xfrm>
            <a:off x="5383225" y="542050"/>
            <a:ext cx="2593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solidFill>
                  <a:schemeClr val="hlink"/>
                </a:solidFill>
                <a:hlinkClick r:id="rId3"/>
              </a:rPr>
              <a:t>Paddle Canada</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9" name="Shape 269"/>
        <p:cNvGrpSpPr/>
        <p:nvPr/>
      </p:nvGrpSpPr>
      <p:grpSpPr>
        <a:xfrm>
          <a:off x="0" y="0"/>
          <a:ext cx="0" cy="0"/>
          <a:chOff x="0" y="0"/>
          <a:chExt cx="0" cy="0"/>
        </a:xfrm>
      </p:grpSpPr>
      <p:sp>
        <p:nvSpPr>
          <p:cNvPr id="270" name="Google Shape;270;p41"/>
          <p:cNvSpPr txBox="1"/>
          <p:nvPr>
            <p:ph type="title"/>
          </p:nvPr>
        </p:nvSpPr>
        <p:spPr>
          <a:xfrm>
            <a:off x="3991225" y="445025"/>
            <a:ext cx="4841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Questions?  Comments?</a:t>
            </a:r>
            <a:endParaRPr/>
          </a:p>
        </p:txBody>
      </p:sp>
      <p:sp>
        <p:nvSpPr>
          <p:cNvPr id="271" name="Google Shape;271;p41"/>
          <p:cNvSpPr txBox="1"/>
          <p:nvPr>
            <p:ph idx="1" type="body"/>
          </p:nvPr>
        </p:nvSpPr>
        <p:spPr>
          <a:xfrm>
            <a:off x="5435750" y="1152475"/>
            <a:ext cx="3396600" cy="492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Ask aloud or put in the chat!</a:t>
            </a:r>
            <a:endParaRPr/>
          </a:p>
        </p:txBody>
      </p:sp>
      <p:pic>
        <p:nvPicPr>
          <p:cNvPr id="272" name="Google Shape;272;p41"/>
          <p:cNvPicPr preferRelativeResize="0"/>
          <p:nvPr/>
        </p:nvPicPr>
        <p:blipFill>
          <a:blip r:embed="rId3">
            <a:alphaModFix/>
          </a:blip>
          <a:stretch>
            <a:fillRect/>
          </a:stretch>
        </p:blipFill>
        <p:spPr>
          <a:xfrm rot="-5400000">
            <a:off x="-353451" y="971376"/>
            <a:ext cx="4831775" cy="36238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Gear</a:t>
            </a:r>
            <a:endParaRPr>
              <a:solidFill>
                <a:schemeClr val="lt1"/>
              </a:solidFill>
            </a:endParaRPr>
          </a:p>
        </p:txBody>
      </p:sp>
      <p:sp>
        <p:nvSpPr>
          <p:cNvPr id="70" name="Google Shape;70;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AutoNum type="arabicPeriod"/>
            </a:pPr>
            <a:r>
              <a:rPr lang="en">
                <a:solidFill>
                  <a:schemeClr val="lt1"/>
                </a:solidFill>
              </a:rPr>
              <a:t> Paddling </a:t>
            </a:r>
            <a:endParaRPr>
              <a:solidFill>
                <a:schemeClr val="lt1"/>
              </a:solidFill>
            </a:endParaRPr>
          </a:p>
          <a:p>
            <a:pPr indent="-317500" lvl="1" marL="914400" rtl="0" algn="l">
              <a:spcBef>
                <a:spcPts val="0"/>
              </a:spcBef>
              <a:spcAft>
                <a:spcPts val="0"/>
              </a:spcAft>
              <a:buClr>
                <a:schemeClr val="lt1"/>
              </a:buClr>
              <a:buSzPts val="1400"/>
              <a:buAutoNum type="alphaLcPeriod"/>
            </a:pPr>
            <a:r>
              <a:rPr lang="en">
                <a:solidFill>
                  <a:schemeClr val="lt1"/>
                </a:solidFill>
              </a:rPr>
              <a:t>Normal Kayak Kit </a:t>
            </a:r>
            <a:endParaRPr>
              <a:solidFill>
                <a:schemeClr val="lt1"/>
              </a:solidFill>
            </a:endParaRPr>
          </a:p>
          <a:p>
            <a:pPr indent="-317500" lvl="1" marL="914400" rtl="0" algn="l">
              <a:spcBef>
                <a:spcPts val="0"/>
              </a:spcBef>
              <a:spcAft>
                <a:spcPts val="0"/>
              </a:spcAft>
              <a:buClr>
                <a:schemeClr val="lt1"/>
              </a:buClr>
              <a:buSzPts val="1400"/>
              <a:buAutoNum type="alphaLcPeriod"/>
            </a:pPr>
            <a:r>
              <a:rPr lang="en">
                <a:solidFill>
                  <a:schemeClr val="lt1"/>
                </a:solidFill>
              </a:rPr>
              <a:t>+spare paddle</a:t>
            </a:r>
            <a:endParaRPr>
              <a:solidFill>
                <a:schemeClr val="lt1"/>
              </a:solidFill>
            </a:endParaRPr>
          </a:p>
          <a:p>
            <a:pPr indent="-342900" lvl="0" marL="457200" rtl="0" algn="l">
              <a:spcBef>
                <a:spcPts val="0"/>
              </a:spcBef>
              <a:spcAft>
                <a:spcPts val="0"/>
              </a:spcAft>
              <a:buClr>
                <a:schemeClr val="lt1"/>
              </a:buClr>
              <a:buSzPts val="1800"/>
              <a:buAutoNum type="arabicPeriod"/>
            </a:pPr>
            <a:r>
              <a:rPr lang="en">
                <a:solidFill>
                  <a:schemeClr val="lt1"/>
                </a:solidFill>
              </a:rPr>
              <a:t>Camping </a:t>
            </a:r>
            <a:endParaRPr>
              <a:solidFill>
                <a:schemeClr val="lt1"/>
              </a:solidFill>
            </a:endParaRPr>
          </a:p>
          <a:p>
            <a:pPr indent="-317500" lvl="1" marL="914400" rtl="0" algn="l">
              <a:spcBef>
                <a:spcPts val="0"/>
              </a:spcBef>
              <a:spcAft>
                <a:spcPts val="0"/>
              </a:spcAft>
              <a:buClr>
                <a:schemeClr val="lt1"/>
              </a:buClr>
              <a:buSzPts val="1400"/>
              <a:buAutoNum type="alphaLcPeriod"/>
            </a:pPr>
            <a:r>
              <a:rPr lang="en">
                <a:solidFill>
                  <a:schemeClr val="lt1"/>
                </a:solidFill>
              </a:rPr>
              <a:t>Think small (backpacking)</a:t>
            </a:r>
            <a:endParaRPr>
              <a:solidFill>
                <a:schemeClr val="lt1"/>
              </a:solidFill>
            </a:endParaRPr>
          </a:p>
          <a:p>
            <a:pPr indent="-317500" lvl="1" marL="914400" rtl="0" algn="l">
              <a:spcBef>
                <a:spcPts val="0"/>
              </a:spcBef>
              <a:spcAft>
                <a:spcPts val="0"/>
              </a:spcAft>
              <a:buClr>
                <a:schemeClr val="lt1"/>
              </a:buClr>
              <a:buSzPts val="1400"/>
              <a:buAutoNum type="alphaLcPeriod"/>
            </a:pPr>
            <a:r>
              <a:rPr lang="en">
                <a:solidFill>
                  <a:schemeClr val="lt1"/>
                </a:solidFill>
              </a:rPr>
              <a:t>Many small dry bags (windows or labeled)</a:t>
            </a:r>
            <a:endParaRPr>
              <a:solidFill>
                <a:schemeClr val="lt1"/>
              </a:solidFill>
            </a:endParaRPr>
          </a:p>
          <a:p>
            <a:pPr indent="-317500" lvl="1" marL="914400" rtl="0" algn="l">
              <a:spcBef>
                <a:spcPts val="0"/>
              </a:spcBef>
              <a:spcAft>
                <a:spcPts val="0"/>
              </a:spcAft>
              <a:buClr>
                <a:schemeClr val="lt1"/>
              </a:buClr>
              <a:buSzPts val="1400"/>
              <a:buAutoNum type="alphaLcPeriod"/>
            </a:pPr>
            <a:r>
              <a:rPr lang="en">
                <a:solidFill>
                  <a:schemeClr val="lt1"/>
                </a:solidFill>
              </a:rPr>
              <a:t>Compression sacks</a:t>
            </a:r>
            <a:endParaRPr>
              <a:solidFill>
                <a:schemeClr val="lt1"/>
              </a:solidFill>
            </a:endParaRPr>
          </a:p>
          <a:p>
            <a:pPr indent="-317500" lvl="1" marL="914400" rtl="0" algn="l">
              <a:spcBef>
                <a:spcPts val="0"/>
              </a:spcBef>
              <a:spcAft>
                <a:spcPts val="0"/>
              </a:spcAft>
              <a:buClr>
                <a:schemeClr val="lt1"/>
              </a:buClr>
              <a:buSzPts val="1400"/>
              <a:buAutoNum type="alphaLcPeriod"/>
            </a:pPr>
            <a:r>
              <a:rPr lang="en">
                <a:solidFill>
                  <a:schemeClr val="lt1"/>
                </a:solidFill>
              </a:rPr>
              <a:t>Water</a:t>
            </a:r>
            <a:endParaRPr>
              <a:solidFill>
                <a:schemeClr val="lt1"/>
              </a:solidFill>
            </a:endParaRPr>
          </a:p>
          <a:p>
            <a:pPr indent="-342900" lvl="0" marL="457200" rtl="0" algn="l">
              <a:spcBef>
                <a:spcPts val="0"/>
              </a:spcBef>
              <a:spcAft>
                <a:spcPts val="0"/>
              </a:spcAft>
              <a:buClr>
                <a:schemeClr val="lt1"/>
              </a:buClr>
              <a:buSzPts val="1800"/>
              <a:buAutoNum type="arabicPeriod"/>
            </a:pPr>
            <a:r>
              <a:rPr lang="en">
                <a:solidFill>
                  <a:schemeClr val="lt1"/>
                </a:solidFill>
              </a:rPr>
              <a:t>How to pack</a:t>
            </a:r>
            <a:endParaRPr>
              <a:solidFill>
                <a:schemeClr val="lt1"/>
              </a:solidFill>
            </a:endParaRPr>
          </a:p>
          <a:p>
            <a:pPr indent="-317500" lvl="1" marL="914400" rtl="0" algn="l">
              <a:spcBef>
                <a:spcPts val="0"/>
              </a:spcBef>
              <a:spcAft>
                <a:spcPts val="0"/>
              </a:spcAft>
              <a:buClr>
                <a:schemeClr val="lt1"/>
              </a:buClr>
              <a:buSzPts val="1400"/>
              <a:buAutoNum type="alphaLcPeriod"/>
            </a:pPr>
            <a:r>
              <a:rPr lang="en">
                <a:solidFill>
                  <a:schemeClr val="lt1"/>
                </a:solidFill>
              </a:rPr>
              <a:t>Pointy ends of kayak</a:t>
            </a:r>
            <a:endParaRPr>
              <a:solidFill>
                <a:schemeClr val="lt1"/>
              </a:solidFill>
            </a:endParaRPr>
          </a:p>
          <a:p>
            <a:pPr indent="-317500" lvl="1" marL="914400" rtl="0" algn="l">
              <a:spcBef>
                <a:spcPts val="0"/>
              </a:spcBef>
              <a:spcAft>
                <a:spcPts val="0"/>
              </a:spcAft>
              <a:buClr>
                <a:schemeClr val="lt1"/>
              </a:buClr>
              <a:buSzPts val="1400"/>
              <a:buAutoNum type="alphaLcPeriod"/>
            </a:pPr>
            <a:r>
              <a:rPr lang="en">
                <a:solidFill>
                  <a:schemeClr val="lt1"/>
                </a:solidFill>
              </a:rPr>
              <a:t>Trim</a:t>
            </a:r>
            <a:endParaRPr>
              <a:solidFill>
                <a:schemeClr val="lt1"/>
              </a:solidFill>
            </a:endParaRPr>
          </a:p>
          <a:p>
            <a:pPr indent="-317500" lvl="1" marL="914400" rtl="0" algn="l">
              <a:spcBef>
                <a:spcPts val="0"/>
              </a:spcBef>
              <a:spcAft>
                <a:spcPts val="0"/>
              </a:spcAft>
              <a:buClr>
                <a:schemeClr val="lt1"/>
              </a:buClr>
              <a:buSzPts val="1400"/>
              <a:buAutoNum type="alphaLcPeriod"/>
            </a:pPr>
            <a:r>
              <a:rPr lang="en">
                <a:solidFill>
                  <a:schemeClr val="lt1"/>
                </a:solidFill>
              </a:rPr>
              <a:t>Accessibility</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 name="Shape 74"/>
        <p:cNvGrpSpPr/>
        <p:nvPr/>
      </p:nvGrpSpPr>
      <p:grpSpPr>
        <a:xfrm>
          <a:off x="0" y="0"/>
          <a:ext cx="0" cy="0"/>
          <a:chOff x="0" y="0"/>
          <a:chExt cx="0" cy="0"/>
        </a:xfrm>
      </p:grpSpPr>
      <p:pic>
        <p:nvPicPr>
          <p:cNvPr descr="We were the first company to introduce a compression dry sack to the market which does not use a purge valve. This innovation uses air permeable eVent® fabric on the base, which allows air to be pushed out of the sack, while stopping water getting in. This is a lighter, simpler and more reliable solution than a purge valve. The body is made of a tough 70D Polyurethane-coated fabric. It has a Hypalon™ roll-top closure like the rest of our dry sack range and a lid with four straps for even compression.&#10;&#10;Keep your gear dry and compressed as small as possible inside your pack, watercraft, or anywhere space is an issue." id="75" name="Google Shape;75;p16" title="Sea to Summit Event Compression Dry Sack">
            <a:hlinkClick r:id="rId3"/>
          </p:cNvPr>
          <p:cNvPicPr preferRelativeResize="0"/>
          <p:nvPr/>
        </p:nvPicPr>
        <p:blipFill>
          <a:blip r:embed="rId4">
            <a:alphaModFix/>
          </a:blip>
          <a:stretch>
            <a:fillRect/>
          </a:stretch>
        </p:blipFill>
        <p:spPr>
          <a:xfrm>
            <a:off x="449225" y="379975"/>
            <a:ext cx="5667575" cy="4250675"/>
          </a:xfrm>
          <a:prstGeom prst="rect">
            <a:avLst/>
          </a:prstGeom>
          <a:noFill/>
          <a:ln>
            <a:noFill/>
          </a:ln>
        </p:spPr>
      </p:pic>
      <p:pic>
        <p:nvPicPr>
          <p:cNvPr id="76" name="Google Shape;76;p16"/>
          <p:cNvPicPr preferRelativeResize="0"/>
          <p:nvPr/>
        </p:nvPicPr>
        <p:blipFill>
          <a:blip r:embed="rId5">
            <a:alphaModFix/>
          </a:blip>
          <a:stretch>
            <a:fillRect/>
          </a:stretch>
        </p:blipFill>
        <p:spPr>
          <a:xfrm>
            <a:off x="6269200" y="1073275"/>
            <a:ext cx="2722401" cy="27224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17"/>
          <p:cNvSpPr txBox="1"/>
          <p:nvPr>
            <p:ph type="title"/>
          </p:nvPr>
        </p:nvSpPr>
        <p:spPr>
          <a:xfrm>
            <a:off x="4672200" y="1897650"/>
            <a:ext cx="4260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Water</a:t>
            </a:r>
            <a:endParaRPr/>
          </a:p>
        </p:txBody>
      </p:sp>
      <p:pic>
        <p:nvPicPr>
          <p:cNvPr id="82" name="Google Shape;82;p17"/>
          <p:cNvPicPr preferRelativeResize="0"/>
          <p:nvPr/>
        </p:nvPicPr>
        <p:blipFill>
          <a:blip r:embed="rId3">
            <a:alphaModFix/>
          </a:blip>
          <a:stretch>
            <a:fillRect/>
          </a:stretch>
        </p:blipFill>
        <p:spPr>
          <a:xfrm>
            <a:off x="594100" y="616100"/>
            <a:ext cx="3820975" cy="3820975"/>
          </a:xfrm>
          <a:prstGeom prst="rect">
            <a:avLst/>
          </a:prstGeom>
          <a:noFill/>
          <a:ln>
            <a:noFill/>
          </a:ln>
        </p:spPr>
      </p:pic>
      <p:pic>
        <p:nvPicPr>
          <p:cNvPr id="83" name="Google Shape;83;p17"/>
          <p:cNvPicPr preferRelativeResize="0"/>
          <p:nvPr/>
        </p:nvPicPr>
        <p:blipFill>
          <a:blip r:embed="rId4">
            <a:alphaModFix/>
          </a:blip>
          <a:stretch>
            <a:fillRect/>
          </a:stretch>
        </p:blipFill>
        <p:spPr>
          <a:xfrm>
            <a:off x="6078800" y="762100"/>
            <a:ext cx="2787759" cy="3528975"/>
          </a:xfrm>
          <a:prstGeom prst="rect">
            <a:avLst/>
          </a:prstGeom>
          <a:noFill/>
          <a:ln>
            <a:noFill/>
          </a:ln>
        </p:spPr>
      </p:pic>
      <p:sp>
        <p:nvSpPr>
          <p:cNvPr id="84" name="Google Shape;84;p17"/>
          <p:cNvSpPr txBox="1"/>
          <p:nvPr/>
        </p:nvSpPr>
        <p:spPr>
          <a:xfrm>
            <a:off x="1411125" y="4024625"/>
            <a:ext cx="480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Good example</a:t>
            </a:r>
            <a:endParaRPr/>
          </a:p>
        </p:txBody>
      </p:sp>
      <p:sp>
        <p:nvSpPr>
          <p:cNvPr id="85" name="Google Shape;85;p17"/>
          <p:cNvSpPr txBox="1"/>
          <p:nvPr/>
        </p:nvSpPr>
        <p:spPr>
          <a:xfrm>
            <a:off x="6220725" y="4291075"/>
            <a:ext cx="236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This won’t work well.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pic>
        <p:nvPicPr>
          <p:cNvPr id="90" name="Google Shape;90;p18"/>
          <p:cNvPicPr preferRelativeResize="0"/>
          <p:nvPr/>
        </p:nvPicPr>
        <p:blipFill>
          <a:blip r:embed="rId3">
            <a:alphaModFix/>
          </a:blip>
          <a:stretch>
            <a:fillRect/>
          </a:stretch>
        </p:blipFill>
        <p:spPr>
          <a:xfrm>
            <a:off x="1844425" y="930575"/>
            <a:ext cx="5715000" cy="3219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 name="Shape 94"/>
        <p:cNvGrpSpPr/>
        <p:nvPr/>
      </p:nvGrpSpPr>
      <p:grpSpPr>
        <a:xfrm>
          <a:off x="0" y="0"/>
          <a:ext cx="0" cy="0"/>
          <a:chOff x="0" y="0"/>
          <a:chExt cx="0" cy="0"/>
        </a:xfrm>
      </p:grpSpPr>
      <p:pic>
        <p:nvPicPr>
          <p:cNvPr id="95" name="Google Shape;95;p19"/>
          <p:cNvPicPr preferRelativeResize="0"/>
          <p:nvPr/>
        </p:nvPicPr>
        <p:blipFill>
          <a:blip r:embed="rId3">
            <a:alphaModFix/>
          </a:blip>
          <a:stretch>
            <a:fillRect/>
          </a:stretch>
        </p:blipFill>
        <p:spPr>
          <a:xfrm>
            <a:off x="1266525" y="954963"/>
            <a:ext cx="2857500" cy="3705225"/>
          </a:xfrm>
          <a:prstGeom prst="rect">
            <a:avLst/>
          </a:prstGeom>
          <a:noFill/>
          <a:ln>
            <a:noFill/>
          </a:ln>
        </p:spPr>
      </p:pic>
      <p:pic>
        <p:nvPicPr>
          <p:cNvPr id="96" name="Google Shape;96;p19"/>
          <p:cNvPicPr preferRelativeResize="0"/>
          <p:nvPr/>
        </p:nvPicPr>
        <p:blipFill>
          <a:blip r:embed="rId4">
            <a:alphaModFix/>
          </a:blip>
          <a:stretch>
            <a:fillRect/>
          </a:stretch>
        </p:blipFill>
        <p:spPr>
          <a:xfrm>
            <a:off x="4695525" y="978627"/>
            <a:ext cx="3218125" cy="3657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p20"/>
          <p:cNvSpPr txBox="1"/>
          <p:nvPr>
            <p:ph idx="1" type="body"/>
          </p:nvPr>
        </p:nvSpPr>
        <p:spPr>
          <a:xfrm>
            <a:off x="311700" y="4337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The day hatch…</a:t>
            </a:r>
            <a:endParaRPr>
              <a:solidFill>
                <a:schemeClr val="dk1"/>
              </a:solidFill>
            </a:endParaRPr>
          </a:p>
          <a:p>
            <a:pPr indent="0" lvl="0" marL="0" rtl="0" algn="l">
              <a:spcBef>
                <a:spcPts val="1200"/>
              </a:spcBef>
              <a:spcAft>
                <a:spcPts val="0"/>
              </a:spcAft>
              <a:buNone/>
            </a:pPr>
            <a:r>
              <a:rPr lang="en">
                <a:solidFill>
                  <a:schemeClr val="dk1"/>
                </a:solidFill>
              </a:rPr>
              <a:t>Keep things in the day hatch that you want to put your hands on quickly.  </a:t>
            </a:r>
            <a:endParaRPr>
              <a:solidFill>
                <a:schemeClr val="dk1"/>
              </a:solidFill>
            </a:endParaRPr>
          </a:p>
          <a:p>
            <a:pPr indent="0" lvl="0" marL="0" rtl="0" algn="l">
              <a:spcBef>
                <a:spcPts val="1200"/>
              </a:spcBef>
              <a:spcAft>
                <a:spcPts val="0"/>
              </a:spcAft>
              <a:buNone/>
            </a:pPr>
            <a:r>
              <a:rPr lang="en">
                <a:solidFill>
                  <a:schemeClr val="dk1"/>
                </a:solidFill>
              </a:rPr>
              <a:t>	Water</a:t>
            </a:r>
            <a:endParaRPr>
              <a:solidFill>
                <a:schemeClr val="dk1"/>
              </a:solidFill>
            </a:endParaRPr>
          </a:p>
          <a:p>
            <a:pPr indent="0" lvl="0" marL="0" rtl="0" algn="l">
              <a:spcBef>
                <a:spcPts val="1200"/>
              </a:spcBef>
              <a:spcAft>
                <a:spcPts val="0"/>
              </a:spcAft>
              <a:buNone/>
            </a:pPr>
            <a:r>
              <a:rPr lang="en">
                <a:solidFill>
                  <a:schemeClr val="dk1"/>
                </a:solidFill>
              </a:rPr>
              <a:t>	First aid kit</a:t>
            </a:r>
            <a:endParaRPr>
              <a:solidFill>
                <a:schemeClr val="dk1"/>
              </a:solidFill>
            </a:endParaRPr>
          </a:p>
          <a:p>
            <a:pPr indent="0" lvl="0" marL="0" rtl="0" algn="l">
              <a:spcBef>
                <a:spcPts val="1200"/>
              </a:spcBef>
              <a:spcAft>
                <a:spcPts val="0"/>
              </a:spcAft>
              <a:buNone/>
            </a:pPr>
            <a:r>
              <a:rPr lang="en">
                <a:solidFill>
                  <a:schemeClr val="dk1"/>
                </a:solidFill>
              </a:rPr>
              <a:t>	Lunch/Snacks</a:t>
            </a:r>
            <a:endParaRPr>
              <a:solidFill>
                <a:schemeClr val="dk1"/>
              </a:solidFill>
            </a:endParaRPr>
          </a:p>
          <a:p>
            <a:pPr indent="0" lvl="0" marL="0" rtl="0" algn="l">
              <a:spcBef>
                <a:spcPts val="1200"/>
              </a:spcBef>
              <a:spcAft>
                <a:spcPts val="0"/>
              </a:spcAft>
              <a:buNone/>
            </a:pPr>
            <a:r>
              <a:rPr lang="en">
                <a:solidFill>
                  <a:schemeClr val="dk1"/>
                </a:solidFill>
              </a:rPr>
              <a:t>	Poop kit</a:t>
            </a:r>
            <a:endParaRPr>
              <a:solidFill>
                <a:schemeClr val="dk1"/>
              </a:solidFill>
            </a:endParaRPr>
          </a:p>
          <a:p>
            <a:pPr indent="0" lvl="0" marL="0" rtl="0" algn="l">
              <a:spcBef>
                <a:spcPts val="1200"/>
              </a:spcBef>
              <a:spcAft>
                <a:spcPts val="1200"/>
              </a:spcAft>
              <a:buNone/>
            </a:pPr>
            <a:r>
              <a:t/>
            </a:r>
            <a:endParaRPr>
              <a:solidFill>
                <a:schemeClr val="dk1"/>
              </a:solidFill>
            </a:endParaRPr>
          </a:p>
        </p:txBody>
      </p:sp>
      <p:pic>
        <p:nvPicPr>
          <p:cNvPr id="102" name="Google Shape;102;p20"/>
          <p:cNvPicPr preferRelativeResize="0"/>
          <p:nvPr/>
        </p:nvPicPr>
        <p:blipFill>
          <a:blip r:embed="rId3">
            <a:alphaModFix/>
          </a:blip>
          <a:stretch>
            <a:fillRect/>
          </a:stretch>
        </p:blipFill>
        <p:spPr>
          <a:xfrm>
            <a:off x="5120775" y="2118500"/>
            <a:ext cx="1962150" cy="1962150"/>
          </a:xfrm>
          <a:prstGeom prst="rect">
            <a:avLst/>
          </a:prstGeom>
          <a:noFill/>
          <a:ln>
            <a:noFill/>
          </a:ln>
        </p:spPr>
      </p:pic>
      <p:pic>
        <p:nvPicPr>
          <p:cNvPr id="103" name="Google Shape;103;p20"/>
          <p:cNvPicPr preferRelativeResize="0"/>
          <p:nvPr/>
        </p:nvPicPr>
        <p:blipFill>
          <a:blip r:embed="rId4">
            <a:alphaModFix/>
          </a:blip>
          <a:stretch>
            <a:fillRect/>
          </a:stretch>
        </p:blipFill>
        <p:spPr>
          <a:xfrm>
            <a:off x="2994475" y="1624375"/>
            <a:ext cx="1962150" cy="1962150"/>
          </a:xfrm>
          <a:prstGeom prst="rect">
            <a:avLst/>
          </a:prstGeom>
          <a:noFill/>
          <a:ln>
            <a:noFill/>
          </a:ln>
        </p:spPr>
      </p:pic>
      <p:sp>
        <p:nvSpPr>
          <p:cNvPr id="104" name="Google Shape;104;p20"/>
          <p:cNvSpPr txBox="1"/>
          <p:nvPr/>
        </p:nvSpPr>
        <p:spPr>
          <a:xfrm>
            <a:off x="5907175" y="4349900"/>
            <a:ext cx="431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Doggie bags...</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pic>
        <p:nvPicPr>
          <p:cNvPr descr="Gear is an important piece of any backcountry trip. While choosing sleeping bags and backpacks can be exciting, don’t overlook building your backcountry poop kit. Find out what five essential items we always have with us in the backcountry to #LeaveNoTrace.&#10;&#10;Outdoor Bathroom Guidelines: https://lnt.org/i-have-to-poop-outside-what-do-i-do/&#10;Read More About WAG bags: https://lnt.org/disposing-of-waste-properly-wag-bags/&#10; In Depth Cathole Instructions:  https://lnt.org/when-nature-calls-how-to-dig-a-cathole/&#10;&#10;#LeaveNoTrace and #EnjoyYourWorld!&#10;&#10;::::::::::::::::::::::::::::::::::::::::&#10;&#10;Leave No Trace is a national organization that protects the outdoors by teaching people to enjoy it responsibly. Learn more about Leave No Trace principles and practices for sustainable recreation on our website: https://lnt.org/&#10;&#10;Are you passionate about protecting our shared public lands from human caused impact? Become a Leave No Trace member and support nationwide education: https://lnt.org/give/&#10;&#10;Follow Us for Daily Tips and Tricks&#10;Facebook  ➝ https://www.facebook.com/LeaveNoTraceCenter/&#10;Instagram  ➝ https://www.instagram.com/leavenotracecenter/ &#10;Twitter       ➝ https://twitter.com/leavenotrace &#10;&#10;::::::::::::::::::::::::::::::::::::::::" id="109" name="Google Shape;109;p21" title="How to Build a Backcountry Poop Kit">
            <a:hlinkClick r:id="rId3"/>
          </p:cNvPr>
          <p:cNvPicPr preferRelativeResize="0"/>
          <p:nvPr/>
        </p:nvPicPr>
        <p:blipFill>
          <a:blip r:embed="rId4">
            <a:alphaModFix/>
          </a:blip>
          <a:stretch>
            <a:fillRect/>
          </a:stretch>
        </p:blipFill>
        <p:spPr>
          <a:xfrm>
            <a:off x="1425175" y="113313"/>
            <a:ext cx="6555850" cy="4916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